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defaultTextStyle>
    <a:lvl1pPr>
      <a:defRPr>
        <a:latin typeface="Century Gothic"/>
        <a:ea typeface="Century Gothic"/>
        <a:cs typeface="Century Gothic"/>
        <a:sym typeface="Century Gothic"/>
      </a:defRPr>
    </a:lvl1pPr>
    <a:lvl2pPr indent="457200">
      <a:defRPr>
        <a:latin typeface="Century Gothic"/>
        <a:ea typeface="Century Gothic"/>
        <a:cs typeface="Century Gothic"/>
        <a:sym typeface="Century Gothic"/>
      </a:defRPr>
    </a:lvl2pPr>
    <a:lvl3pPr indent="914400">
      <a:defRPr>
        <a:latin typeface="Century Gothic"/>
        <a:ea typeface="Century Gothic"/>
        <a:cs typeface="Century Gothic"/>
        <a:sym typeface="Century Gothic"/>
      </a:defRPr>
    </a:lvl3pPr>
    <a:lvl4pPr indent="1371600">
      <a:defRPr>
        <a:latin typeface="Century Gothic"/>
        <a:ea typeface="Century Gothic"/>
        <a:cs typeface="Century Gothic"/>
        <a:sym typeface="Century Gothic"/>
      </a:defRPr>
    </a:lvl4pPr>
    <a:lvl5pPr indent="1828800">
      <a:defRPr>
        <a:latin typeface="Century Gothic"/>
        <a:ea typeface="Century Gothic"/>
        <a:cs typeface="Century Gothic"/>
        <a:sym typeface="Century Gothic"/>
      </a:defRPr>
    </a:lvl5pPr>
    <a:lvl6pPr>
      <a:defRPr>
        <a:latin typeface="Century Gothic"/>
        <a:ea typeface="Century Gothic"/>
        <a:cs typeface="Century Gothic"/>
        <a:sym typeface="Century Gothic"/>
      </a:defRPr>
    </a:lvl6pPr>
    <a:lvl7pPr>
      <a:defRPr>
        <a:latin typeface="Century Gothic"/>
        <a:ea typeface="Century Gothic"/>
        <a:cs typeface="Century Gothic"/>
        <a:sym typeface="Century Gothic"/>
      </a:defRPr>
    </a:lvl7pPr>
    <a:lvl8pPr>
      <a:defRPr>
        <a:latin typeface="Century Gothic"/>
        <a:ea typeface="Century Gothic"/>
        <a:cs typeface="Century Gothic"/>
        <a:sym typeface="Century Gothic"/>
      </a:defRPr>
    </a:lvl8pPr>
    <a:lvl9pPr>
      <a:defRPr>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FDD"/>
          </a:solidFill>
        </a:fill>
      </a:tcStyle>
    </a:wholeTbl>
    <a:band2H>
      <a:tcTxStyle b="def" i="def"/>
      <a:tcStyle>
        <a:tcBdr/>
        <a:fill>
          <a:solidFill>
            <a:srgbClr val="EEF0E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3A29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3A29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3A299"/>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CECC"/>
          </a:solidFill>
        </a:fill>
      </a:tcStyle>
    </a:wholeTbl>
    <a:band2H>
      <a:tcTxStyle b="def" i="def"/>
      <a:tcStyle>
        <a:tcBdr/>
        <a:fill>
          <a:solidFill>
            <a:srgbClr val="F3E8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C4C3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C4C3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C4C39"/>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A299"/>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3A299"/>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ph type="sldImg"/>
          </p:nvPr>
        </p:nvSpPr>
        <p:spPr>
          <a:xfrm>
            <a:off x="1143000" y="685800"/>
            <a:ext cx="4572000" cy="3429000"/>
          </a:xfrm>
          <a:prstGeom prst="rect">
            <a:avLst/>
          </a:prstGeom>
        </p:spPr>
        <p:txBody>
          <a:bodyPr/>
          <a:lstStyle/>
          <a:p>
            <a:pPr lvl="0"/>
          </a:p>
        </p:txBody>
      </p:sp>
      <p:sp>
        <p:nvSpPr>
          <p:cNvPr id="189" name="Shape 18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lvl="0"/>
          </a:p>
        </p:txBody>
      </p:sp>
      <p:sp>
        <p:nvSpPr>
          <p:cNvPr id="220" name="Shape 220"/>
          <p:cNvSpPr/>
          <p:nvPr>
            <p:ph type="body" sz="quarter" idx="1"/>
          </p:nvPr>
        </p:nvSpPr>
        <p:spPr>
          <a:prstGeom prst="rect">
            <a:avLst/>
          </a:prstGeom>
        </p:spPr>
        <p:txBody>
          <a:bodyPr/>
          <a:lstStyle>
            <a:lvl1pPr defTabSz="469900">
              <a:lnSpc>
                <a:spcPct val="100000"/>
              </a:lnSpc>
              <a:defRPr i="1" sz="1200">
                <a:latin typeface="Verdana"/>
                <a:ea typeface="Verdana"/>
                <a:cs typeface="Verdana"/>
                <a:sym typeface="Verdana"/>
              </a:defRPr>
            </a:lvl1pPr>
          </a:lstStyle>
          <a:p>
            <a:pPr lvl="0">
              <a:defRPr i="0" sz="1800"/>
            </a:pPr>
            <a:r>
              <a:rPr i="1" sz="1200"/>
              <a:t>Note to teachers: Sometimes students don't know a word when they see it written but will know it when they hear it</a:t>
            </a: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lvl="0"/>
          </a:p>
        </p:txBody>
      </p:sp>
      <p:sp>
        <p:nvSpPr>
          <p:cNvPr id="308" name="Shape 30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Presenters will model this annotation activity as workshop participants work through the strategy.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lvl="0"/>
          </a:p>
        </p:txBody>
      </p:sp>
      <p:sp>
        <p:nvSpPr>
          <p:cNvPr id="313" name="Shape 31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In groups, finish the government article and share process with the class.  Depending on time, do a journal entry or HWA discussing the group activity.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Then, proceed to the Penicillin article as another example showing annotation  as explained on page 163 of text.</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lvl="0"/>
          </a:p>
        </p:txBody>
      </p:sp>
      <p:sp>
        <p:nvSpPr>
          <p:cNvPr id="326" name="Shape 32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Do each sentence, annotating as explained on page 163 of textbook. Use index cards to write down the main idea of each sentence.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lvl="0"/>
          </a:p>
        </p:txBody>
      </p:sp>
      <p:sp>
        <p:nvSpPr>
          <p:cNvPr id="332" name="Shape 332"/>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The latest brain research has determined that for understanding and meaning to occur, new information must be connected to previously learned information.  When this connection is made, comprehension occurs.   By coding the text read, students are able to determine what they know and make this connection.  Students should be helped to understand that they do not have to learn what they already know. They should concentrate on connecting the new information to the information that they already know.  These are the patterns that facilitate comprehension.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lvl="0"/>
          </a:p>
        </p:txBody>
      </p:sp>
      <p:sp>
        <p:nvSpPr>
          <p:cNvPr id="346" name="Shape 346"/>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See pages 233 and 234 in textbook.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sldImg"/>
          </p:nvPr>
        </p:nvSpPr>
        <p:spPr>
          <a:prstGeom prst="rect">
            <a:avLst/>
          </a:prstGeom>
        </p:spPr>
        <p:txBody>
          <a:bodyPr/>
          <a:lstStyle/>
          <a:p>
            <a:pPr lvl="0"/>
          </a:p>
        </p:txBody>
      </p:sp>
      <p:sp>
        <p:nvSpPr>
          <p:cNvPr id="358" name="Shape 358"/>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r>
              <a:rPr sz="1200"/>
              <a:t>See pages 233 and 234 in textbook.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lvl="0"/>
          </a:p>
        </p:txBody>
      </p:sp>
      <p:sp>
        <p:nvSpPr>
          <p:cNvPr id="226" name="Shape 226"/>
          <p:cNvSpPr/>
          <p:nvPr>
            <p:ph type="body" sz="quarter" idx="1"/>
          </p:nvPr>
        </p:nvSpPr>
        <p:spPr>
          <a:prstGeom prst="rect">
            <a:avLst/>
          </a:prstGeom>
        </p:spPr>
        <p:txBody>
          <a:bodyPr/>
          <a:lstStyle/>
          <a:p>
            <a:pPr lvl="0" defTabSz="469900">
              <a:lnSpc>
                <a:spcPct val="100000"/>
              </a:lnSpc>
              <a:defRPr sz="1800"/>
            </a:pPr>
            <a:r>
              <a:rPr i="1" sz="1200">
                <a:latin typeface="Calibri"/>
                <a:ea typeface="Calibri"/>
                <a:cs typeface="Calibri"/>
                <a:sym typeface="Calibri"/>
              </a:rPr>
              <a:t>Note to teachers: It is up to you to decide how you want students to find main ideas. Some teachers will ask for one main idea per paragraph, while others ask for one or two for each section. It is also best to ask students to double-underline one complete sentence in the beginning. As students advance you can ask them to find multiple phrases or sentences that make up the main idea. In some kinds of science text (e.g., physics) it is extremely difficult to find main ideas. In these instances it may be better to ask students to find important facts instead</a:t>
            </a:r>
            <a:r>
              <a:rPr sz="1200">
                <a:latin typeface="Calibri"/>
                <a:ea typeface="Calibri"/>
                <a:cs typeface="Calibri"/>
                <a:sym typeface="Calibri"/>
              </a:rPr>
              <a:t>.</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lvl="0"/>
          </a:p>
        </p:txBody>
      </p:sp>
      <p:sp>
        <p:nvSpPr>
          <p:cNvPr id="231" name="Shape 231"/>
          <p:cNvSpPr/>
          <p:nvPr>
            <p:ph type="body" sz="quarter" idx="1"/>
          </p:nvPr>
        </p:nvSpPr>
        <p:spPr>
          <a:prstGeom prst="rect">
            <a:avLst/>
          </a:prstGeom>
        </p:spPr>
        <p:txBody>
          <a:bodyPr/>
          <a:lstStyle/>
          <a:p>
            <a:pPr lvl="0" defTabSz="914400">
              <a:lnSpc>
                <a:spcPct val="100000"/>
              </a:lnSpc>
              <a:defRPr sz="1800"/>
            </a:pPr>
            <a:r>
              <a:rPr i="1" sz="1200">
                <a:latin typeface="Calibri"/>
                <a:ea typeface="Calibri"/>
                <a:cs typeface="Calibri"/>
                <a:sym typeface="Calibri"/>
              </a:rPr>
              <a:t>Note to teachers: Typically teachers will ask for a certain number of supporting ideas for each main idea (e.g., two or three)</a:t>
            </a:r>
            <a:r>
              <a:rPr sz="1200">
                <a:latin typeface="Calibri"/>
                <a:ea typeface="Calibri"/>
                <a:cs typeface="Calibri"/>
                <a:sym typeface="Calibri"/>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lvl="0"/>
          </a:p>
        </p:txBody>
      </p:sp>
      <p:sp>
        <p:nvSpPr>
          <p:cNvPr id="239" name="Shape 239"/>
          <p:cNvSpPr/>
          <p:nvPr>
            <p:ph type="body" sz="quarter" idx="1"/>
          </p:nvPr>
        </p:nvSpPr>
        <p:spPr>
          <a:prstGeom prst="rect">
            <a:avLst/>
          </a:prstGeom>
        </p:spPr>
        <p:txBody>
          <a:bodyPr/>
          <a:lstStyle/>
          <a:p>
            <a:pPr lvl="0" defTabSz="914400">
              <a:lnSpc>
                <a:spcPct val="100000"/>
              </a:lnSpc>
              <a:defRPr sz="1800"/>
            </a:pPr>
            <a:r>
              <a:rPr i="1" sz="1200">
                <a:latin typeface="Calibri"/>
                <a:ea typeface="Calibri"/>
                <a:cs typeface="Calibri"/>
                <a:sym typeface="Calibri"/>
              </a:rPr>
              <a:t>Although you may easily recognize transitions, your students probably will not. Often students get confused about what they have read because they missed an important transition</a:t>
            </a:r>
            <a:r>
              <a:rPr sz="1200">
                <a:latin typeface="Calibri"/>
                <a:ea typeface="Calibri"/>
                <a:cs typeface="Calibri"/>
                <a:sym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lvl="0"/>
          </a:p>
        </p:txBody>
      </p:sp>
      <p:sp>
        <p:nvSpPr>
          <p:cNvPr id="245" name="Shape 245"/>
          <p:cNvSpPr/>
          <p:nvPr>
            <p:ph type="body" sz="quarter" idx="1"/>
          </p:nvPr>
        </p:nvSpPr>
        <p:spPr>
          <a:prstGeom prst="rect">
            <a:avLst/>
          </a:prstGeom>
        </p:spPr>
        <p:txBody>
          <a:bodyPr/>
          <a:lstStyle>
            <a:lvl1pPr defTabSz="914400">
              <a:lnSpc>
                <a:spcPct val="100000"/>
              </a:lnSpc>
              <a:defRPr i="1" sz="1200">
                <a:latin typeface="Verdana"/>
                <a:ea typeface="Verdana"/>
                <a:cs typeface="Verdana"/>
                <a:sym typeface="Verdana"/>
              </a:defRPr>
            </a:lvl1pPr>
          </a:lstStyle>
          <a:p>
            <a:pPr lvl="0">
              <a:defRPr i="0" sz="1800"/>
            </a:pPr>
            <a:r>
              <a:rPr i="1" sz="1200"/>
              <a:t>Note to teachers: Students will struggle with this step. Keep in mind that you may have to point these out to students, particularly in the beginning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lvl="0"/>
          </a:p>
        </p:txBody>
      </p:sp>
      <p:sp>
        <p:nvSpPr>
          <p:cNvPr id="251" name="Shape 251"/>
          <p:cNvSpPr/>
          <p:nvPr>
            <p:ph type="body" sz="quarter" idx="1"/>
          </p:nvPr>
        </p:nvSpPr>
        <p:spPr>
          <a:prstGeom prst="rect">
            <a:avLst/>
          </a:prstGeom>
        </p:spPr>
        <p:txBody>
          <a:bodyPr/>
          <a:lstStyle/>
          <a:p>
            <a:pPr lvl="0" defTabSz="469900">
              <a:lnSpc>
                <a:spcPct val="100000"/>
              </a:lnSpc>
              <a:defRPr sz="1800"/>
            </a:pPr>
            <a:r>
              <a:rPr i="1" sz="1200">
                <a:latin typeface="Calibri"/>
                <a:ea typeface="Calibri"/>
                <a:cs typeface="Calibri"/>
                <a:sym typeface="Calibri"/>
              </a:rPr>
              <a:t>Note to teachers: Encourage students to do this every time they read. You can then see where students are struggling and easily address questions</a:t>
            </a:r>
            <a:r>
              <a:rPr sz="1200">
                <a:latin typeface="Calibri"/>
                <a:ea typeface="Calibri"/>
                <a:cs typeface="Calibri"/>
                <a:sym typeface="Calibri"/>
              </a:rPr>
              <a:t>.</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lvl="0"/>
          </a:p>
        </p:txBody>
      </p:sp>
      <p:sp>
        <p:nvSpPr>
          <p:cNvPr id="259" name="Shape 259"/>
          <p:cNvSpPr/>
          <p:nvPr>
            <p:ph type="body" sz="quarter" idx="1"/>
          </p:nvPr>
        </p:nvSpPr>
        <p:spPr>
          <a:prstGeom prst="rect">
            <a:avLst/>
          </a:prstGeom>
        </p:spPr>
        <p:txBody>
          <a:bodyPr/>
          <a:lstStyle/>
          <a:p>
            <a:pPr lvl="0" defTabSz="942975">
              <a:lnSpc>
                <a:spcPct val="100000"/>
              </a:lnSpc>
              <a:defRPr sz="1800"/>
            </a:pPr>
            <a:r>
              <a:rPr sz="1200">
                <a:latin typeface="Calibri"/>
                <a:ea typeface="Calibri"/>
                <a:cs typeface="Calibri"/>
                <a:sym typeface="Calibri"/>
              </a:rPr>
              <a:t>Hand out a copy of </a:t>
            </a:r>
            <a:r>
              <a:rPr i="1" sz="1200">
                <a:latin typeface="Calibri"/>
                <a:ea typeface="Calibri"/>
                <a:cs typeface="Calibri"/>
                <a:sym typeface="Calibri"/>
              </a:rPr>
              <a:t>National vs. State Government </a:t>
            </a:r>
            <a:r>
              <a:rPr sz="1200">
                <a:latin typeface="Calibri"/>
                <a:ea typeface="Calibri"/>
                <a:cs typeface="Calibri"/>
                <a:sym typeface="Calibri"/>
              </a:rPr>
              <a:t>article.  As a whole class, go through the steps of annotating the first paragraph. </a:t>
            </a:r>
            <a:endParaRPr sz="1200">
              <a:latin typeface="Calibri"/>
              <a:ea typeface="Calibri"/>
              <a:cs typeface="Calibri"/>
              <a:sym typeface="Calibri"/>
            </a:endParaRPr>
          </a:p>
          <a:p>
            <a:pPr lvl="0" defTabSz="942975">
              <a:lnSpc>
                <a:spcPct val="100000"/>
              </a:lnSpc>
              <a:defRPr sz="1800"/>
            </a:pPr>
            <a:r>
              <a:rPr sz="1200">
                <a:latin typeface="Calibri"/>
                <a:ea typeface="Calibri"/>
                <a:cs typeface="Calibri"/>
                <a:sym typeface="Calibri"/>
              </a:rPr>
              <a:t>Read the paragraph together and model how to annotate – brainstorm as a class:  what is the topic? What are important points about the topic?  Circle these in the paragraph and write on the sticky note the topic and details. </a:t>
            </a:r>
            <a:endParaRPr sz="1200">
              <a:latin typeface="Calibri"/>
              <a:ea typeface="Calibri"/>
              <a:cs typeface="Calibri"/>
              <a:sym typeface="Calibri"/>
            </a:endParaRPr>
          </a:p>
          <a:p>
            <a:pPr lvl="0" defTabSz="942975">
              <a:lnSpc>
                <a:spcPct val="100000"/>
              </a:lnSpc>
              <a:defRPr sz="1800"/>
            </a:pPr>
            <a:endParaRPr sz="1200">
              <a:latin typeface="Calibri"/>
              <a:ea typeface="Calibri"/>
              <a:cs typeface="Calibri"/>
              <a:sym typeface="Calibri"/>
            </a:endParaRPr>
          </a:p>
          <a:p>
            <a:pPr lvl="0" defTabSz="942975">
              <a:lnSpc>
                <a:spcPct val="100000"/>
              </a:lnSpc>
              <a:defRPr sz="1800"/>
            </a:pPr>
            <a:r>
              <a:rPr sz="1200">
                <a:latin typeface="Calibri"/>
                <a:ea typeface="Calibri"/>
                <a:cs typeface="Calibri"/>
                <a:sym typeface="Calibri"/>
              </a:rPr>
              <a:t>Then form groups to continue through the article.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lvl="0"/>
          </a:p>
        </p:txBody>
      </p:sp>
      <p:sp>
        <p:nvSpPr>
          <p:cNvPr id="279" name="Shape 279"/>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Presenters will model this annotation activity as workshop participants work through the strategy.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lvl="0"/>
          </a:p>
        </p:txBody>
      </p:sp>
      <p:sp>
        <p:nvSpPr>
          <p:cNvPr id="292" name="Shape 292"/>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Hand out a copy of </a:t>
            </a:r>
            <a:r>
              <a:rPr i="1" sz="1200">
                <a:latin typeface="Calibri"/>
                <a:ea typeface="Calibri"/>
                <a:cs typeface="Calibri"/>
                <a:sym typeface="Calibri"/>
              </a:rPr>
              <a:t>National vs. State Government </a:t>
            </a:r>
            <a:r>
              <a:rPr sz="1200">
                <a:latin typeface="Calibri"/>
                <a:ea typeface="Calibri"/>
                <a:cs typeface="Calibri"/>
                <a:sym typeface="Calibri"/>
              </a:rPr>
              <a:t>article.  As a whole class, go through the steps of annotating the first paragraph.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Read the paragraph together and model how to annotate – brainstorm as a class:  what is the topic? What are important points about the topic?  Circle these in the paragraph and write on the sticky note the topic and details.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Then form groups to continue through the article.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87" name="Group 87"/>
          <p:cNvGrpSpPr/>
          <p:nvPr/>
        </p:nvGrpSpPr>
        <p:grpSpPr>
          <a:xfrm>
            <a:off x="-567127" y="0"/>
            <a:ext cx="10458918" cy="7117376"/>
            <a:chOff x="0" y="0"/>
            <a:chExt cx="10458916" cy="7117375"/>
          </a:xfrm>
        </p:grpSpPr>
        <p:grpSp>
          <p:nvGrpSpPr>
            <p:cNvPr id="64" name="Group 64"/>
            <p:cNvGrpSpPr/>
            <p:nvPr/>
          </p:nvGrpSpPr>
          <p:grpSpPr>
            <a:xfrm>
              <a:off x="644914" y="0"/>
              <a:ext cx="9144001" cy="6858000"/>
              <a:chOff x="0" y="0"/>
              <a:chExt cx="9143999" cy="6858000"/>
            </a:xfrm>
          </p:grpSpPr>
          <p:grpSp>
            <p:nvGrpSpPr>
              <p:cNvPr id="52" name="Group 52"/>
              <p:cNvGrpSpPr/>
              <p:nvPr/>
            </p:nvGrpSpPr>
            <p:grpSpPr>
              <a:xfrm>
                <a:off x="0" y="0"/>
                <a:ext cx="2514600" cy="6858000"/>
                <a:chOff x="0" y="0"/>
                <a:chExt cx="2514599" cy="6858000"/>
              </a:xfrm>
            </p:grpSpPr>
            <p:sp>
              <p:nvSpPr>
                <p:cNvPr id="49" name="Shape 49"/>
                <p:cNvSpPr/>
                <p:nvPr/>
              </p:nvSpPr>
              <p:spPr>
                <a:xfrm>
                  <a:off x="91440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50" name="Shape 50"/>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51" name="Shape 51"/>
                <p:cNvSpPr/>
                <p:nvPr/>
              </p:nvSpPr>
              <p:spPr>
                <a:xfrm>
                  <a:off x="228600"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56" name="Group 56"/>
              <p:cNvGrpSpPr/>
              <p:nvPr/>
            </p:nvGrpSpPr>
            <p:grpSpPr>
              <a:xfrm>
                <a:off x="422274" y="0"/>
                <a:ext cx="2514601" cy="6858000"/>
                <a:chOff x="0" y="0"/>
                <a:chExt cx="2514599" cy="6858000"/>
              </a:xfrm>
            </p:grpSpPr>
            <p:sp>
              <p:nvSpPr>
                <p:cNvPr id="53" name="Shape 53"/>
                <p:cNvSpPr/>
                <p:nvPr/>
              </p:nvSpPr>
              <p:spPr>
                <a:xfrm>
                  <a:off x="91440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54" name="Shape 54"/>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55" name="Shape 55"/>
                <p:cNvSpPr/>
                <p:nvPr/>
              </p:nvSpPr>
              <p:spPr>
                <a:xfrm>
                  <a:off x="228600"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60" name="Group 60"/>
              <p:cNvGrpSpPr/>
              <p:nvPr/>
            </p:nvGrpSpPr>
            <p:grpSpPr>
              <a:xfrm>
                <a:off x="6629399" y="0"/>
                <a:ext cx="2514601" cy="6858000"/>
                <a:chOff x="0" y="0"/>
                <a:chExt cx="2514600" cy="6858000"/>
              </a:xfrm>
            </p:grpSpPr>
            <p:sp>
              <p:nvSpPr>
                <p:cNvPr id="57" name="Shape 57"/>
                <p:cNvSpPr/>
                <p:nvPr/>
              </p:nvSpPr>
              <p:spPr>
                <a:xfrm rot="10800000">
                  <a:off x="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58" name="Shape 58"/>
                <p:cNvSpPr/>
                <p:nvPr/>
              </p:nvSpPr>
              <p:spPr>
                <a:xfrm rot="10800000">
                  <a:off x="2057399"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59" name="Shape 59"/>
                <p:cNvSpPr/>
                <p:nvPr/>
              </p:nvSpPr>
              <p:spPr>
                <a:xfrm rot="10800000">
                  <a:off x="1523999"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61" name="Shape 61"/>
              <p:cNvSpPr/>
              <p:nvPr/>
            </p:nvSpPr>
            <p:spPr>
              <a:xfrm>
                <a:off x="3809999" y="0"/>
                <a:ext cx="28194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62" name="Shape 62"/>
              <p:cNvSpPr/>
              <p:nvPr/>
            </p:nvSpPr>
            <p:spPr>
              <a:xfrm>
                <a:off x="289560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63" name="Shape 63"/>
              <p:cNvSpPr/>
              <p:nvPr/>
            </p:nvSpPr>
            <p:spPr>
              <a:xfrm>
                <a:off x="3124200"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65" name="Shape 65"/>
            <p:cNvSpPr/>
            <p:nvPr/>
          </p:nvSpPr>
          <p:spPr>
            <a:xfrm>
              <a:off x="632214" y="5035550"/>
              <a:ext cx="9145588" cy="1165564"/>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66" name="Shape 66"/>
            <p:cNvSpPr/>
            <p:nvPr/>
          </p:nvSpPr>
          <p:spPr>
            <a:xfrm>
              <a:off x="632214" y="3486385"/>
              <a:ext cx="9145588" cy="87130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67" name="Shape 67"/>
            <p:cNvSpPr/>
            <p:nvPr/>
          </p:nvSpPr>
          <p:spPr>
            <a:xfrm>
              <a:off x="621101" y="5640388"/>
              <a:ext cx="3005139" cy="1211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68" name="Shape 68"/>
            <p:cNvSpPr/>
            <p:nvPr/>
          </p:nvSpPr>
          <p:spPr>
            <a:xfrm>
              <a:off x="632214" y="5284788"/>
              <a:ext cx="9145588" cy="1466844"/>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69" name="Shape 69"/>
            <p:cNvSpPr/>
            <p:nvPr/>
          </p:nvSpPr>
          <p:spPr>
            <a:xfrm>
              <a:off x="2781689" y="5137883"/>
              <a:ext cx="6983413" cy="1713768"/>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70" name="Shape 70"/>
            <p:cNvSpPr/>
            <p:nvPr/>
          </p:nvSpPr>
          <p:spPr>
            <a:xfrm rot="1800000">
              <a:off x="3640526" y="2859087"/>
              <a:ext cx="1601789"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1" name="Shape 71"/>
            <p:cNvSpPr/>
            <p:nvPr/>
          </p:nvSpPr>
          <p:spPr>
            <a:xfrm rot="1800000">
              <a:off x="4364426" y="4125913"/>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2" name="Shape 72"/>
            <p:cNvSpPr/>
            <p:nvPr/>
          </p:nvSpPr>
          <p:spPr>
            <a:xfrm rot="1800000">
              <a:off x="4373950" y="1592262"/>
              <a:ext cx="1601789"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3" name="Shape 73"/>
            <p:cNvSpPr/>
            <p:nvPr/>
          </p:nvSpPr>
          <p:spPr>
            <a:xfrm rot="1800000">
              <a:off x="3621476" y="325437"/>
              <a:ext cx="1601788"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3921"/>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4" name="Shape 74"/>
            <p:cNvSpPr/>
            <p:nvPr/>
          </p:nvSpPr>
          <p:spPr>
            <a:xfrm rot="1800000">
              <a:off x="5107376" y="5383213"/>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5882"/>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5" name="Shape 75"/>
            <p:cNvSpPr/>
            <p:nvPr/>
          </p:nvSpPr>
          <p:spPr>
            <a:xfrm rot="1800000">
              <a:off x="262326" y="4202113"/>
              <a:ext cx="1262064" cy="1387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76" name="Shape 76"/>
            <p:cNvSpPr/>
            <p:nvPr/>
          </p:nvSpPr>
          <p:spPr>
            <a:xfrm rot="1800000">
              <a:off x="668726" y="5402263"/>
              <a:ext cx="1601789"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7" name="Shape 77"/>
            <p:cNvSpPr/>
            <p:nvPr/>
          </p:nvSpPr>
          <p:spPr>
            <a:xfrm rot="1800000">
              <a:off x="697301" y="2849562"/>
              <a:ext cx="1601788"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8" name="Shape 78"/>
            <p:cNvSpPr/>
            <p:nvPr/>
          </p:nvSpPr>
          <p:spPr>
            <a:xfrm rot="1800000">
              <a:off x="1421201" y="4125913"/>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79" name="Shape 79"/>
            <p:cNvSpPr/>
            <p:nvPr/>
          </p:nvSpPr>
          <p:spPr>
            <a:xfrm rot="1800000">
              <a:off x="2154626" y="5411788"/>
              <a:ext cx="1601789"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80" name="Shape 80"/>
            <p:cNvSpPr/>
            <p:nvPr/>
          </p:nvSpPr>
          <p:spPr>
            <a:xfrm rot="1800000">
              <a:off x="2173676" y="2859087"/>
              <a:ext cx="1601789"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81" name="Shape 81"/>
            <p:cNvSpPr/>
            <p:nvPr/>
          </p:nvSpPr>
          <p:spPr>
            <a:xfrm rot="1800000">
              <a:off x="1440251" y="1563687"/>
              <a:ext cx="1601788"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82" name="Shape 82"/>
            <p:cNvSpPr/>
            <p:nvPr/>
          </p:nvSpPr>
          <p:spPr>
            <a:xfrm rot="1800000">
              <a:off x="7452113" y="4144963"/>
              <a:ext cx="1600201"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83" name="Shape 83"/>
            <p:cNvSpPr/>
            <p:nvPr/>
          </p:nvSpPr>
          <p:spPr>
            <a:xfrm rot="1800000">
              <a:off x="8195064" y="5421313"/>
              <a:ext cx="1600200"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84" name="Shape 84"/>
            <p:cNvSpPr/>
            <p:nvPr/>
          </p:nvSpPr>
          <p:spPr>
            <a:xfrm rot="1800000">
              <a:off x="8195064" y="2868612"/>
              <a:ext cx="1600200"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85" name="Shape 85"/>
            <p:cNvSpPr/>
            <p:nvPr/>
          </p:nvSpPr>
          <p:spPr>
            <a:xfrm rot="1800000">
              <a:off x="8952300" y="4056063"/>
              <a:ext cx="1243015" cy="1387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3921"/>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86" name="Shape 86"/>
            <p:cNvSpPr/>
            <p:nvPr/>
          </p:nvSpPr>
          <p:spPr>
            <a:xfrm rot="1800000">
              <a:off x="8952301" y="1511299"/>
              <a:ext cx="1241425" cy="1389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grpSp>
      <p:sp>
        <p:nvSpPr>
          <p:cNvPr id="88" name="Shape 88"/>
          <p:cNvSpPr/>
          <p:nvPr/>
        </p:nvSpPr>
        <p:spPr>
          <a:xfrm>
            <a:off x="457200" y="333374"/>
            <a:ext cx="8229600" cy="6186489"/>
          </a:xfrm>
          <a:prstGeom prst="rect">
            <a:avLst/>
          </a:prstGeom>
          <a:solidFill>
            <a:srgbClr val="FFFFFF"/>
          </a:solidFill>
          <a:ln w="6350">
            <a:solidFill/>
            <a:round/>
          </a:ln>
        </p:spPr>
        <p:txBody>
          <a:bodyPr lIns="0" tIns="0" rIns="0" bIns="0" anchor="ctr"/>
          <a:lstStyle/>
          <a:p>
            <a:pPr lvl="0" algn="ctr">
              <a:defRPr>
                <a:solidFill>
                  <a:srgbClr val="FFFFFF"/>
                </a:solidFill>
              </a:defRPr>
            </a:pPr>
          </a:p>
        </p:txBody>
      </p:sp>
      <p:sp>
        <p:nvSpPr>
          <p:cNvPr id="89" name="Shape 89"/>
          <p:cNvSpPr/>
          <p:nvPr/>
        </p:nvSpPr>
        <p:spPr>
          <a:xfrm>
            <a:off x="4560887" y="-22225"/>
            <a:ext cx="3679826" cy="700088"/>
          </a:xfrm>
          <a:prstGeom prst="rect">
            <a:avLst/>
          </a:prstGeom>
          <a:solidFill>
            <a:srgbClr val="F5F5F5"/>
          </a:solidFill>
          <a:ln w="15875">
            <a:solidFill>
              <a:srgbClr val="9DA03F"/>
            </a:solidFill>
            <a:round/>
          </a:ln>
        </p:spPr>
        <p:txBody>
          <a:bodyPr lIns="0" tIns="0" rIns="0" bIns="0" anchor="ctr"/>
          <a:lstStyle/>
          <a:p>
            <a:pPr lvl="0" algn="ctr">
              <a:defRPr>
                <a:solidFill>
                  <a:srgbClr val="FFFFFF"/>
                </a:solidFill>
              </a:defRPr>
            </a:pPr>
          </a:p>
        </p:txBody>
      </p:sp>
      <p:sp>
        <p:nvSpPr>
          <p:cNvPr id="90" name="Shape 90"/>
          <p:cNvSpPr/>
          <p:nvPr/>
        </p:nvSpPr>
        <p:spPr>
          <a:xfrm>
            <a:off x="4649787" y="-22225"/>
            <a:ext cx="3505201" cy="623888"/>
          </a:xfrm>
          <a:prstGeom prst="rect">
            <a:avLst/>
          </a:prstGeom>
          <a:solidFill>
            <a:srgbClr val="CF543F"/>
          </a:solidFill>
          <a:ln w="12700">
            <a:miter lim="400000"/>
          </a:ln>
        </p:spPr>
        <p:txBody>
          <a:bodyPr lIns="0" tIns="0" rIns="0" bIns="0" anchor="ctr"/>
          <a:lstStyle/>
          <a:p>
            <a:pPr lvl="0" algn="ctr">
              <a:defRPr>
                <a:solidFill>
                  <a:srgbClr val="FFFFFF"/>
                </a:solidFill>
              </a:defRPr>
            </a:pPr>
          </a:p>
        </p:txBody>
      </p:sp>
      <p:sp>
        <p:nvSpPr>
          <p:cNvPr id="91" name="Shape 9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31" name="Group 131"/>
          <p:cNvGrpSpPr/>
          <p:nvPr/>
        </p:nvGrpSpPr>
        <p:grpSpPr>
          <a:xfrm>
            <a:off x="-644915" y="0"/>
            <a:ext cx="10458918" cy="7117376"/>
            <a:chOff x="0" y="0"/>
            <a:chExt cx="10458916" cy="7117375"/>
          </a:xfrm>
        </p:grpSpPr>
        <p:grpSp>
          <p:nvGrpSpPr>
            <p:cNvPr id="108" name="Group 108"/>
            <p:cNvGrpSpPr/>
            <p:nvPr/>
          </p:nvGrpSpPr>
          <p:grpSpPr>
            <a:xfrm>
              <a:off x="644917" y="0"/>
              <a:ext cx="9144000" cy="6858000"/>
              <a:chOff x="1" y="0"/>
              <a:chExt cx="9143998" cy="6858000"/>
            </a:xfrm>
          </p:grpSpPr>
          <p:grpSp>
            <p:nvGrpSpPr>
              <p:cNvPr id="96" name="Group 96"/>
              <p:cNvGrpSpPr/>
              <p:nvPr/>
            </p:nvGrpSpPr>
            <p:grpSpPr>
              <a:xfrm>
                <a:off x="1" y="0"/>
                <a:ext cx="2514601" cy="6858000"/>
                <a:chOff x="0" y="0"/>
                <a:chExt cx="2514599" cy="6858000"/>
              </a:xfrm>
            </p:grpSpPr>
            <p:sp>
              <p:nvSpPr>
                <p:cNvPr id="93" name="Shape 93"/>
                <p:cNvSpPr/>
                <p:nvPr/>
              </p:nvSpPr>
              <p:spPr>
                <a:xfrm>
                  <a:off x="914401"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4" name="Shape 94"/>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5" name="Shape 95"/>
                <p:cNvSpPr/>
                <p:nvPr/>
              </p:nvSpPr>
              <p:spPr>
                <a:xfrm>
                  <a:off x="228600" y="0"/>
                  <a:ext cx="7620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100" name="Group 100"/>
              <p:cNvGrpSpPr/>
              <p:nvPr/>
            </p:nvGrpSpPr>
            <p:grpSpPr>
              <a:xfrm>
                <a:off x="422275" y="0"/>
                <a:ext cx="2514601" cy="6858000"/>
                <a:chOff x="0" y="0"/>
                <a:chExt cx="2514599" cy="6858000"/>
              </a:xfrm>
            </p:grpSpPr>
            <p:sp>
              <p:nvSpPr>
                <p:cNvPr id="97" name="Shape 97"/>
                <p:cNvSpPr/>
                <p:nvPr/>
              </p:nvSpPr>
              <p:spPr>
                <a:xfrm>
                  <a:off x="91440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8" name="Shape 98"/>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99" name="Shape 99"/>
                <p:cNvSpPr/>
                <p:nvPr/>
              </p:nvSpPr>
              <p:spPr>
                <a:xfrm>
                  <a:off x="228600"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104" name="Group 104"/>
              <p:cNvGrpSpPr/>
              <p:nvPr/>
            </p:nvGrpSpPr>
            <p:grpSpPr>
              <a:xfrm>
                <a:off x="6629399" y="0"/>
                <a:ext cx="2514602" cy="6858000"/>
                <a:chOff x="0" y="0"/>
                <a:chExt cx="2514600" cy="6858000"/>
              </a:xfrm>
            </p:grpSpPr>
            <p:sp>
              <p:nvSpPr>
                <p:cNvPr id="101" name="Shape 101"/>
                <p:cNvSpPr/>
                <p:nvPr/>
              </p:nvSpPr>
              <p:spPr>
                <a:xfrm rot="10800000">
                  <a:off x="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2" name="Shape 102"/>
                <p:cNvSpPr/>
                <p:nvPr/>
              </p:nvSpPr>
              <p:spPr>
                <a:xfrm rot="10800000">
                  <a:off x="2057399"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3" name="Shape 103"/>
                <p:cNvSpPr/>
                <p:nvPr/>
              </p:nvSpPr>
              <p:spPr>
                <a:xfrm rot="10800000">
                  <a:off x="1523999"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05" name="Shape 105"/>
              <p:cNvSpPr/>
              <p:nvPr/>
            </p:nvSpPr>
            <p:spPr>
              <a:xfrm>
                <a:off x="3810000" y="0"/>
                <a:ext cx="28194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6" name="Shape 106"/>
              <p:cNvSpPr/>
              <p:nvPr/>
            </p:nvSpPr>
            <p:spPr>
              <a:xfrm>
                <a:off x="2895600" y="0"/>
                <a:ext cx="4572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07" name="Shape 107"/>
              <p:cNvSpPr/>
              <p:nvPr/>
            </p:nvSpPr>
            <p:spPr>
              <a:xfrm>
                <a:off x="3124200" y="0"/>
                <a:ext cx="7620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09" name="Shape 109"/>
            <p:cNvSpPr/>
            <p:nvPr/>
          </p:nvSpPr>
          <p:spPr>
            <a:xfrm>
              <a:off x="632214" y="5035550"/>
              <a:ext cx="9145589" cy="1165564"/>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10" name="Shape 110"/>
            <p:cNvSpPr/>
            <p:nvPr/>
          </p:nvSpPr>
          <p:spPr>
            <a:xfrm>
              <a:off x="632214" y="3486385"/>
              <a:ext cx="9145589" cy="87130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11" name="Shape 111"/>
            <p:cNvSpPr/>
            <p:nvPr/>
          </p:nvSpPr>
          <p:spPr>
            <a:xfrm>
              <a:off x="621101" y="5640388"/>
              <a:ext cx="3005139" cy="1211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12" name="Shape 112"/>
            <p:cNvSpPr/>
            <p:nvPr/>
          </p:nvSpPr>
          <p:spPr>
            <a:xfrm>
              <a:off x="632214" y="5284788"/>
              <a:ext cx="9145589" cy="1466844"/>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13" name="Shape 113"/>
            <p:cNvSpPr/>
            <p:nvPr/>
          </p:nvSpPr>
          <p:spPr>
            <a:xfrm>
              <a:off x="2781689" y="5137883"/>
              <a:ext cx="6983414" cy="1713768"/>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14" name="Shape 114"/>
            <p:cNvSpPr/>
            <p:nvPr/>
          </p:nvSpPr>
          <p:spPr>
            <a:xfrm rot="1800000">
              <a:off x="3640527" y="28590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15" name="Shape 115"/>
            <p:cNvSpPr/>
            <p:nvPr/>
          </p:nvSpPr>
          <p:spPr>
            <a:xfrm rot="1800000">
              <a:off x="4364427" y="41259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16" name="Shape 116"/>
            <p:cNvSpPr/>
            <p:nvPr/>
          </p:nvSpPr>
          <p:spPr>
            <a:xfrm rot="1800000">
              <a:off x="4373951" y="1592262"/>
              <a:ext cx="1601788"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17" name="Shape 117"/>
            <p:cNvSpPr/>
            <p:nvPr/>
          </p:nvSpPr>
          <p:spPr>
            <a:xfrm rot="1800000">
              <a:off x="3621477" y="325437"/>
              <a:ext cx="1601787"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3921"/>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18" name="Shape 118"/>
            <p:cNvSpPr/>
            <p:nvPr/>
          </p:nvSpPr>
          <p:spPr>
            <a:xfrm rot="1800000">
              <a:off x="5107377" y="53832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5882"/>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19" name="Shape 119"/>
            <p:cNvSpPr/>
            <p:nvPr/>
          </p:nvSpPr>
          <p:spPr>
            <a:xfrm rot="1800000">
              <a:off x="262326" y="4202113"/>
              <a:ext cx="1262064" cy="1387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120" name="Shape 120"/>
            <p:cNvSpPr/>
            <p:nvPr/>
          </p:nvSpPr>
          <p:spPr>
            <a:xfrm rot="1800000">
              <a:off x="668727" y="5402263"/>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1" name="Shape 121"/>
            <p:cNvSpPr/>
            <p:nvPr/>
          </p:nvSpPr>
          <p:spPr>
            <a:xfrm rot="1800000">
              <a:off x="697302" y="284956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2" name="Shape 122"/>
            <p:cNvSpPr/>
            <p:nvPr/>
          </p:nvSpPr>
          <p:spPr>
            <a:xfrm rot="1800000">
              <a:off x="1421202" y="41259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3" name="Shape 123"/>
            <p:cNvSpPr/>
            <p:nvPr/>
          </p:nvSpPr>
          <p:spPr>
            <a:xfrm rot="1800000">
              <a:off x="2154627" y="54117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4" name="Shape 124"/>
            <p:cNvSpPr/>
            <p:nvPr/>
          </p:nvSpPr>
          <p:spPr>
            <a:xfrm rot="1800000">
              <a:off x="2173677" y="28590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5" name="Shape 125"/>
            <p:cNvSpPr/>
            <p:nvPr/>
          </p:nvSpPr>
          <p:spPr>
            <a:xfrm rot="1800000">
              <a:off x="1440252" y="1563687"/>
              <a:ext cx="1601787"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6" name="Shape 126"/>
            <p:cNvSpPr/>
            <p:nvPr/>
          </p:nvSpPr>
          <p:spPr>
            <a:xfrm rot="1800000">
              <a:off x="7452113" y="4144963"/>
              <a:ext cx="1600201"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7" name="Shape 127"/>
            <p:cNvSpPr/>
            <p:nvPr/>
          </p:nvSpPr>
          <p:spPr>
            <a:xfrm rot="1800000">
              <a:off x="8195064" y="5421313"/>
              <a:ext cx="1600200"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8" name="Shape 128"/>
            <p:cNvSpPr/>
            <p:nvPr/>
          </p:nvSpPr>
          <p:spPr>
            <a:xfrm rot="1800000">
              <a:off x="8195064" y="2868612"/>
              <a:ext cx="1600200"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29" name="Shape 129"/>
            <p:cNvSpPr/>
            <p:nvPr/>
          </p:nvSpPr>
          <p:spPr>
            <a:xfrm rot="1800000">
              <a:off x="8952301" y="4056063"/>
              <a:ext cx="1243014" cy="1387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3921"/>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130" name="Shape 130"/>
            <p:cNvSpPr/>
            <p:nvPr/>
          </p:nvSpPr>
          <p:spPr>
            <a:xfrm rot="1800000">
              <a:off x="8952302" y="1511299"/>
              <a:ext cx="1241425" cy="1389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grpSp>
      <p:sp>
        <p:nvSpPr>
          <p:cNvPr id="132" name="Shape 132"/>
          <p:cNvSpPr/>
          <p:nvPr/>
        </p:nvSpPr>
        <p:spPr>
          <a:xfrm>
            <a:off x="4560887" y="-22225"/>
            <a:ext cx="3679826" cy="6272213"/>
          </a:xfrm>
          <a:prstGeom prst="rect">
            <a:avLst/>
          </a:prstGeom>
          <a:solidFill>
            <a:srgbClr val="F5F5F5"/>
          </a:solidFill>
          <a:ln w="15875">
            <a:solidFill>
              <a:srgbClr val="9DA03F"/>
            </a:solidFill>
            <a:round/>
          </a:ln>
        </p:spPr>
        <p:txBody>
          <a:bodyPr lIns="0" tIns="0" rIns="0" bIns="0" anchor="ctr"/>
          <a:lstStyle/>
          <a:p>
            <a:pPr lvl="0" algn="ctr">
              <a:defRPr>
                <a:solidFill>
                  <a:srgbClr val="FFFFFF"/>
                </a:solidFill>
              </a:defRPr>
            </a:pPr>
          </a:p>
        </p:txBody>
      </p:sp>
      <p:sp>
        <p:nvSpPr>
          <p:cNvPr id="133" name="Shape 133"/>
          <p:cNvSpPr/>
          <p:nvPr/>
        </p:nvSpPr>
        <p:spPr>
          <a:xfrm>
            <a:off x="4649787" y="-22225"/>
            <a:ext cx="3505201" cy="2312988"/>
          </a:xfrm>
          <a:prstGeom prst="rect">
            <a:avLst/>
          </a:prstGeom>
          <a:solidFill>
            <a:srgbClr val="CF543F"/>
          </a:solidFill>
          <a:ln w="12700">
            <a:miter lim="400000"/>
          </a:ln>
        </p:spPr>
        <p:txBody>
          <a:bodyPr lIns="0" tIns="0" rIns="0" bIns="0" anchor="ctr"/>
          <a:lstStyle/>
          <a:p>
            <a:pPr lvl="0" algn="ctr">
              <a:defRPr>
                <a:solidFill>
                  <a:srgbClr val="FFFFFF"/>
                </a:solidFill>
              </a:defRPr>
            </a:pPr>
          </a:p>
        </p:txBody>
      </p:sp>
      <p:sp>
        <p:nvSpPr>
          <p:cNvPr id="134" name="Shape 134"/>
          <p:cNvSpPr/>
          <p:nvPr/>
        </p:nvSpPr>
        <p:spPr>
          <a:xfrm>
            <a:off x="4651375" y="6088062"/>
            <a:ext cx="3505200" cy="82551"/>
          </a:xfrm>
          <a:prstGeom prst="rect">
            <a:avLst/>
          </a:prstGeom>
          <a:solidFill>
            <a:srgbClr val="93A299"/>
          </a:solidFill>
          <a:ln w="12700">
            <a:miter lim="400000"/>
          </a:ln>
        </p:spPr>
        <p:txBody>
          <a:bodyPr lIns="0" tIns="0" rIns="0" bIns="0" anchor="ctr"/>
          <a:lstStyle/>
          <a:p>
            <a:pPr lvl="0" algn="ctr">
              <a:defRPr>
                <a:solidFill>
                  <a:srgbClr val="FFFFFF"/>
                </a:solidFill>
              </a:defRPr>
            </a:pPr>
          </a:p>
        </p:txBody>
      </p:sp>
      <p:sp>
        <p:nvSpPr>
          <p:cNvPr id="135" name="Shape 135"/>
          <p:cNvSpPr/>
          <p:nvPr/>
        </p:nvSpPr>
        <p:spPr>
          <a:xfrm>
            <a:off x="4651375" y="6088062"/>
            <a:ext cx="3505200" cy="82551"/>
          </a:xfrm>
          <a:prstGeom prst="rect">
            <a:avLst/>
          </a:prstGeom>
          <a:solidFill>
            <a:srgbClr val="93A299"/>
          </a:solidFill>
          <a:ln w="12700">
            <a:miter lim="400000"/>
          </a:ln>
        </p:spPr>
        <p:txBody>
          <a:bodyPr lIns="0" tIns="0" rIns="0" bIns="0" anchor="ctr"/>
          <a:lstStyle/>
          <a:p>
            <a:pPr lvl="0" algn="ctr">
              <a:defRPr>
                <a:solidFill>
                  <a:srgbClr val="FFFFFF"/>
                </a:solidFill>
              </a:defRPr>
            </a:pPr>
          </a:p>
        </p:txBody>
      </p:sp>
      <p:sp>
        <p:nvSpPr>
          <p:cNvPr id="136" name="Shape 136"/>
          <p:cNvSpPr/>
          <p:nvPr>
            <p:ph type="sldNum" sz="quarter" idx="2"/>
          </p:nvPr>
        </p:nvSpPr>
        <p:spPr>
          <a:xfrm>
            <a:off x="4649787" y="5761355"/>
            <a:ext cx="642938" cy="281941"/>
          </a:xfrm>
          <a:prstGeom prst="rect">
            <a:avLst/>
          </a:prstGeom>
        </p:spPr>
        <p:txBody>
          <a:bodyPr/>
          <a:lstStyle>
            <a:lvl1pPr>
              <a:defRPr>
                <a:solidFill>
                  <a:srgbClr val="93A299"/>
                </a:solidFill>
              </a:defRPr>
            </a:lvl1p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lvl="0">
              <a:defRPr sz="1800">
                <a:solidFill>
                  <a:srgbClr val="000000"/>
                </a:solidFill>
              </a:defRPr>
            </a:pPr>
            <a:r>
              <a:rPr sz="4000">
                <a:solidFill>
                  <a:srgbClr val="93A299"/>
                </a:solidFill>
              </a:rPr>
              <a:t>Click to edit Master title style</a:t>
            </a:r>
          </a:p>
        </p:txBody>
      </p:sp>
      <p:sp>
        <p:nvSpPr>
          <p:cNvPr id="139" name="Shape 139"/>
          <p:cNvSpPr/>
          <p:nvPr>
            <p:ph type="body" idx="1"/>
          </p:nvPr>
        </p:nvSpPr>
        <p:spPr>
          <a:prstGeom prst="rect">
            <a:avLst/>
          </a:prstGeom>
        </p:spPr>
        <p:txBody>
          <a:bodyPr/>
          <a:lstStyle/>
          <a:p>
            <a:pPr lvl="0">
              <a:defRPr sz="1800">
                <a:solidFill>
                  <a:srgbClr val="000000"/>
                </a:solidFill>
              </a:defRPr>
            </a:pPr>
            <a:r>
              <a:rPr sz="2400">
                <a:solidFill>
                  <a:srgbClr val="564B3C"/>
                </a:solidFill>
              </a:rPr>
              <a:t>Click to edit Master text styles</a:t>
            </a:r>
            <a:endParaRPr sz="2400">
              <a:solidFill>
                <a:srgbClr val="564B3C"/>
              </a:solidFill>
            </a:endParaRPr>
          </a:p>
          <a:p>
            <a:pPr lvl="1">
              <a:defRPr sz="1800">
                <a:solidFill>
                  <a:srgbClr val="000000"/>
                </a:solidFill>
              </a:defRPr>
            </a:pPr>
            <a:r>
              <a:rPr sz="2400">
                <a:solidFill>
                  <a:srgbClr val="564B3C"/>
                </a:solidFill>
              </a:rPr>
              <a:t>Second level</a:t>
            </a:r>
            <a:endParaRPr sz="2400">
              <a:solidFill>
                <a:srgbClr val="564B3C"/>
              </a:solidFill>
            </a:endParaRPr>
          </a:p>
          <a:p>
            <a:pPr lvl="2">
              <a:defRPr sz="1800">
                <a:solidFill>
                  <a:srgbClr val="000000"/>
                </a:solidFill>
              </a:defRPr>
            </a:pPr>
            <a:r>
              <a:rPr sz="2400">
                <a:solidFill>
                  <a:srgbClr val="564B3C"/>
                </a:solidFill>
              </a:rPr>
              <a:t>Third level</a:t>
            </a:r>
            <a:endParaRPr sz="2400">
              <a:solidFill>
                <a:srgbClr val="564B3C"/>
              </a:solidFill>
            </a:endParaRPr>
          </a:p>
          <a:p>
            <a:pPr lvl="3">
              <a:defRPr sz="1800">
                <a:solidFill>
                  <a:srgbClr val="000000"/>
                </a:solidFill>
              </a:defRPr>
            </a:pPr>
            <a:r>
              <a:rPr sz="2400">
                <a:solidFill>
                  <a:srgbClr val="564B3C"/>
                </a:solidFill>
              </a:rPr>
              <a:t>Fourth level</a:t>
            </a:r>
            <a:endParaRPr sz="2400">
              <a:solidFill>
                <a:srgbClr val="564B3C"/>
              </a:solidFill>
            </a:endParaRPr>
          </a:p>
          <a:p>
            <a:pPr lvl="4">
              <a:defRPr sz="1800">
                <a:solidFill>
                  <a:srgbClr val="000000"/>
                </a:solidFill>
              </a:defRPr>
            </a:pPr>
            <a:r>
              <a:rPr sz="2400">
                <a:solidFill>
                  <a:srgbClr val="564B3C"/>
                </a:solidFill>
              </a:rPr>
              <a:t>Fifth level</a:t>
            </a:r>
          </a:p>
        </p:txBody>
      </p:sp>
      <p:sp>
        <p:nvSpPr>
          <p:cNvPr id="140" name="Shape 14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grpSp>
        <p:nvGrpSpPr>
          <p:cNvPr id="180" name="Group 180"/>
          <p:cNvGrpSpPr/>
          <p:nvPr/>
        </p:nvGrpSpPr>
        <p:grpSpPr>
          <a:xfrm>
            <a:off x="-644915" y="0"/>
            <a:ext cx="10458918" cy="7117376"/>
            <a:chOff x="0" y="0"/>
            <a:chExt cx="10458916" cy="7117375"/>
          </a:xfrm>
        </p:grpSpPr>
        <p:grpSp>
          <p:nvGrpSpPr>
            <p:cNvPr id="157" name="Group 157"/>
            <p:cNvGrpSpPr/>
            <p:nvPr/>
          </p:nvGrpSpPr>
          <p:grpSpPr>
            <a:xfrm>
              <a:off x="644917" y="0"/>
              <a:ext cx="9144000" cy="6858000"/>
              <a:chOff x="1" y="0"/>
              <a:chExt cx="9143998" cy="6858000"/>
            </a:xfrm>
          </p:grpSpPr>
          <p:grpSp>
            <p:nvGrpSpPr>
              <p:cNvPr id="145" name="Group 145"/>
              <p:cNvGrpSpPr/>
              <p:nvPr/>
            </p:nvGrpSpPr>
            <p:grpSpPr>
              <a:xfrm>
                <a:off x="1" y="0"/>
                <a:ext cx="2514601" cy="6858000"/>
                <a:chOff x="0" y="0"/>
                <a:chExt cx="2514599" cy="6858000"/>
              </a:xfrm>
            </p:grpSpPr>
            <p:sp>
              <p:nvSpPr>
                <p:cNvPr id="142" name="Shape 142"/>
                <p:cNvSpPr/>
                <p:nvPr/>
              </p:nvSpPr>
              <p:spPr>
                <a:xfrm>
                  <a:off x="914401"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43" name="Shape 143"/>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44" name="Shape 144"/>
                <p:cNvSpPr/>
                <p:nvPr/>
              </p:nvSpPr>
              <p:spPr>
                <a:xfrm>
                  <a:off x="228600" y="0"/>
                  <a:ext cx="7620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149" name="Group 149"/>
              <p:cNvGrpSpPr/>
              <p:nvPr/>
            </p:nvGrpSpPr>
            <p:grpSpPr>
              <a:xfrm>
                <a:off x="422275" y="0"/>
                <a:ext cx="2514601" cy="6858000"/>
                <a:chOff x="0" y="0"/>
                <a:chExt cx="2514599" cy="6858000"/>
              </a:xfrm>
            </p:grpSpPr>
            <p:sp>
              <p:nvSpPr>
                <p:cNvPr id="146" name="Shape 146"/>
                <p:cNvSpPr/>
                <p:nvPr/>
              </p:nvSpPr>
              <p:spPr>
                <a:xfrm>
                  <a:off x="91440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47" name="Shape 147"/>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48" name="Shape 148"/>
                <p:cNvSpPr/>
                <p:nvPr/>
              </p:nvSpPr>
              <p:spPr>
                <a:xfrm>
                  <a:off x="228600"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153" name="Group 153"/>
              <p:cNvGrpSpPr/>
              <p:nvPr/>
            </p:nvGrpSpPr>
            <p:grpSpPr>
              <a:xfrm>
                <a:off x="6629399" y="0"/>
                <a:ext cx="2514602" cy="6858000"/>
                <a:chOff x="0" y="0"/>
                <a:chExt cx="2514600" cy="6858000"/>
              </a:xfrm>
            </p:grpSpPr>
            <p:sp>
              <p:nvSpPr>
                <p:cNvPr id="150" name="Shape 150"/>
                <p:cNvSpPr/>
                <p:nvPr/>
              </p:nvSpPr>
              <p:spPr>
                <a:xfrm rot="10800000">
                  <a:off x="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1" name="Shape 151"/>
                <p:cNvSpPr/>
                <p:nvPr/>
              </p:nvSpPr>
              <p:spPr>
                <a:xfrm rot="10800000">
                  <a:off x="2057399"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2" name="Shape 152"/>
                <p:cNvSpPr/>
                <p:nvPr/>
              </p:nvSpPr>
              <p:spPr>
                <a:xfrm rot="10800000">
                  <a:off x="1523999"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54" name="Shape 154"/>
              <p:cNvSpPr/>
              <p:nvPr/>
            </p:nvSpPr>
            <p:spPr>
              <a:xfrm>
                <a:off x="3810000" y="0"/>
                <a:ext cx="28194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5" name="Shape 155"/>
              <p:cNvSpPr/>
              <p:nvPr/>
            </p:nvSpPr>
            <p:spPr>
              <a:xfrm>
                <a:off x="2895600" y="0"/>
                <a:ext cx="4572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6" name="Shape 156"/>
              <p:cNvSpPr/>
              <p:nvPr/>
            </p:nvSpPr>
            <p:spPr>
              <a:xfrm>
                <a:off x="3124200" y="0"/>
                <a:ext cx="7620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58" name="Shape 158"/>
            <p:cNvSpPr/>
            <p:nvPr/>
          </p:nvSpPr>
          <p:spPr>
            <a:xfrm>
              <a:off x="632214" y="5035550"/>
              <a:ext cx="9145589" cy="1165564"/>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59" name="Shape 159"/>
            <p:cNvSpPr/>
            <p:nvPr/>
          </p:nvSpPr>
          <p:spPr>
            <a:xfrm>
              <a:off x="632214" y="3486385"/>
              <a:ext cx="9145589" cy="87130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60" name="Shape 160"/>
            <p:cNvSpPr/>
            <p:nvPr/>
          </p:nvSpPr>
          <p:spPr>
            <a:xfrm>
              <a:off x="621101" y="5640388"/>
              <a:ext cx="3005139" cy="1211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61" name="Shape 161"/>
            <p:cNvSpPr/>
            <p:nvPr/>
          </p:nvSpPr>
          <p:spPr>
            <a:xfrm>
              <a:off x="632214" y="5284788"/>
              <a:ext cx="9145589" cy="1466844"/>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62" name="Shape 162"/>
            <p:cNvSpPr/>
            <p:nvPr/>
          </p:nvSpPr>
          <p:spPr>
            <a:xfrm>
              <a:off x="2781689" y="5137883"/>
              <a:ext cx="6983414" cy="1713768"/>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63" name="Shape 163"/>
            <p:cNvSpPr/>
            <p:nvPr/>
          </p:nvSpPr>
          <p:spPr>
            <a:xfrm rot="1800000">
              <a:off x="3640527" y="28590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64" name="Shape 164"/>
            <p:cNvSpPr/>
            <p:nvPr/>
          </p:nvSpPr>
          <p:spPr>
            <a:xfrm rot="1800000">
              <a:off x="4364427" y="41259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65" name="Shape 165"/>
            <p:cNvSpPr/>
            <p:nvPr/>
          </p:nvSpPr>
          <p:spPr>
            <a:xfrm rot="1800000">
              <a:off x="4373951" y="1592262"/>
              <a:ext cx="1601788"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66" name="Shape 166"/>
            <p:cNvSpPr/>
            <p:nvPr/>
          </p:nvSpPr>
          <p:spPr>
            <a:xfrm rot="1800000">
              <a:off x="3621477" y="325437"/>
              <a:ext cx="1601787"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3921"/>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67" name="Shape 167"/>
            <p:cNvSpPr/>
            <p:nvPr/>
          </p:nvSpPr>
          <p:spPr>
            <a:xfrm rot="1800000">
              <a:off x="5107377" y="53832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5882"/>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68" name="Shape 168"/>
            <p:cNvSpPr/>
            <p:nvPr/>
          </p:nvSpPr>
          <p:spPr>
            <a:xfrm rot="1800000">
              <a:off x="262326" y="4202113"/>
              <a:ext cx="1262064" cy="1387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169" name="Shape 169"/>
            <p:cNvSpPr/>
            <p:nvPr/>
          </p:nvSpPr>
          <p:spPr>
            <a:xfrm rot="1800000">
              <a:off x="668727" y="5402263"/>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0" name="Shape 170"/>
            <p:cNvSpPr/>
            <p:nvPr/>
          </p:nvSpPr>
          <p:spPr>
            <a:xfrm rot="1800000">
              <a:off x="697302" y="284956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1" name="Shape 171"/>
            <p:cNvSpPr/>
            <p:nvPr/>
          </p:nvSpPr>
          <p:spPr>
            <a:xfrm rot="1800000">
              <a:off x="1421202" y="41259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2" name="Shape 172"/>
            <p:cNvSpPr/>
            <p:nvPr/>
          </p:nvSpPr>
          <p:spPr>
            <a:xfrm rot="1800000">
              <a:off x="2154627" y="54117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3" name="Shape 173"/>
            <p:cNvSpPr/>
            <p:nvPr/>
          </p:nvSpPr>
          <p:spPr>
            <a:xfrm rot="1800000">
              <a:off x="2173677" y="28590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4" name="Shape 174"/>
            <p:cNvSpPr/>
            <p:nvPr/>
          </p:nvSpPr>
          <p:spPr>
            <a:xfrm rot="1800000">
              <a:off x="1440252" y="1563687"/>
              <a:ext cx="1601787"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5" name="Shape 175"/>
            <p:cNvSpPr/>
            <p:nvPr/>
          </p:nvSpPr>
          <p:spPr>
            <a:xfrm rot="1800000">
              <a:off x="7452113" y="4144963"/>
              <a:ext cx="1600201"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6" name="Shape 176"/>
            <p:cNvSpPr/>
            <p:nvPr/>
          </p:nvSpPr>
          <p:spPr>
            <a:xfrm rot="1800000">
              <a:off x="8195064" y="5421313"/>
              <a:ext cx="1600200"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7" name="Shape 177"/>
            <p:cNvSpPr/>
            <p:nvPr/>
          </p:nvSpPr>
          <p:spPr>
            <a:xfrm rot="1800000">
              <a:off x="8195064" y="2868612"/>
              <a:ext cx="1600200"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178" name="Shape 178"/>
            <p:cNvSpPr/>
            <p:nvPr/>
          </p:nvSpPr>
          <p:spPr>
            <a:xfrm rot="1800000">
              <a:off x="8952301" y="4056063"/>
              <a:ext cx="1243014" cy="1387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3921"/>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179" name="Shape 179"/>
            <p:cNvSpPr/>
            <p:nvPr/>
          </p:nvSpPr>
          <p:spPr>
            <a:xfrm rot="1800000">
              <a:off x="8952302" y="1511299"/>
              <a:ext cx="1241425" cy="1389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grpSp>
      <p:sp>
        <p:nvSpPr>
          <p:cNvPr id="181" name="Shape 181"/>
          <p:cNvSpPr/>
          <p:nvPr/>
        </p:nvSpPr>
        <p:spPr>
          <a:xfrm>
            <a:off x="4560887" y="-22225"/>
            <a:ext cx="3679826" cy="6272213"/>
          </a:xfrm>
          <a:prstGeom prst="rect">
            <a:avLst/>
          </a:prstGeom>
          <a:solidFill>
            <a:srgbClr val="F5F5F5"/>
          </a:solidFill>
          <a:ln w="15875">
            <a:solidFill>
              <a:srgbClr val="9DA03F"/>
            </a:solidFill>
            <a:round/>
          </a:ln>
        </p:spPr>
        <p:txBody>
          <a:bodyPr lIns="0" tIns="0" rIns="0" bIns="0" anchor="ctr"/>
          <a:lstStyle/>
          <a:p>
            <a:pPr lvl="0" algn="ctr">
              <a:defRPr>
                <a:solidFill>
                  <a:srgbClr val="FFFFFF"/>
                </a:solidFill>
              </a:defRPr>
            </a:pPr>
          </a:p>
        </p:txBody>
      </p:sp>
      <p:sp>
        <p:nvSpPr>
          <p:cNvPr id="182" name="Shape 182"/>
          <p:cNvSpPr/>
          <p:nvPr/>
        </p:nvSpPr>
        <p:spPr>
          <a:xfrm>
            <a:off x="4649787" y="-22225"/>
            <a:ext cx="3505201" cy="623888"/>
          </a:xfrm>
          <a:prstGeom prst="rect">
            <a:avLst/>
          </a:prstGeom>
          <a:solidFill>
            <a:srgbClr val="CF543F"/>
          </a:solidFill>
          <a:ln w="12700">
            <a:miter lim="400000"/>
          </a:ln>
        </p:spPr>
        <p:txBody>
          <a:bodyPr lIns="0" tIns="0" rIns="0" bIns="0" anchor="ctr"/>
          <a:lstStyle/>
          <a:p>
            <a:pPr lvl="0" algn="ctr">
              <a:defRPr>
                <a:solidFill>
                  <a:srgbClr val="FFFFFF"/>
                </a:solidFill>
              </a:defRPr>
            </a:pPr>
          </a:p>
        </p:txBody>
      </p:sp>
      <p:sp>
        <p:nvSpPr>
          <p:cNvPr id="183" name="Shape 183"/>
          <p:cNvSpPr/>
          <p:nvPr/>
        </p:nvSpPr>
        <p:spPr>
          <a:xfrm>
            <a:off x="904875" y="601662"/>
            <a:ext cx="3562350" cy="5648326"/>
          </a:xfrm>
          <a:prstGeom prst="rect">
            <a:avLst/>
          </a:prstGeom>
          <a:solidFill>
            <a:srgbClr val="FFFFFF"/>
          </a:solidFill>
          <a:ln w="3175">
            <a:solidFill>
              <a:srgbClr val="2B261E"/>
            </a:solidFill>
            <a:round/>
          </a:ln>
        </p:spPr>
        <p:txBody>
          <a:bodyPr lIns="0" tIns="0" rIns="0" bIns="0" anchor="ctr"/>
          <a:lstStyle/>
          <a:p>
            <a:pPr lvl="0" algn="ctr">
              <a:defRPr>
                <a:solidFill>
                  <a:srgbClr val="FFFFFF"/>
                </a:solidFill>
              </a:defRPr>
            </a:pPr>
          </a:p>
        </p:txBody>
      </p:sp>
      <p:sp>
        <p:nvSpPr>
          <p:cNvPr id="184" name="Shape 184"/>
          <p:cNvSpPr/>
          <p:nvPr/>
        </p:nvSpPr>
        <p:spPr>
          <a:xfrm>
            <a:off x="4651375" y="6088062"/>
            <a:ext cx="3505200" cy="82551"/>
          </a:xfrm>
          <a:prstGeom prst="rect">
            <a:avLst/>
          </a:prstGeom>
          <a:solidFill>
            <a:srgbClr val="93A299"/>
          </a:solidFill>
          <a:ln w="12700">
            <a:miter lim="400000"/>
          </a:ln>
        </p:spPr>
        <p:txBody>
          <a:bodyPr lIns="0" tIns="0" rIns="0" bIns="0" anchor="ctr"/>
          <a:lstStyle/>
          <a:p>
            <a:pPr lvl="0" algn="ctr">
              <a:defRPr>
                <a:solidFill>
                  <a:srgbClr val="FFFFFF"/>
                </a:solidFill>
              </a:defRPr>
            </a:pPr>
          </a:p>
        </p:txBody>
      </p:sp>
      <p:sp>
        <p:nvSpPr>
          <p:cNvPr id="185" name="Shape 185"/>
          <p:cNvSpPr/>
          <p:nvPr>
            <p:ph type="title"/>
          </p:nvPr>
        </p:nvSpPr>
        <p:spPr>
          <a:prstGeom prst="rect">
            <a:avLst/>
          </a:prstGeom>
        </p:spPr>
        <p:txBody>
          <a:bodyPr/>
          <a:lstStyle/>
          <a:p>
            <a:pPr lvl="0">
              <a:defRPr sz="1800">
                <a:solidFill>
                  <a:srgbClr val="000000"/>
                </a:solidFill>
              </a:defRPr>
            </a:pPr>
            <a:r>
              <a:rPr sz="4000">
                <a:solidFill>
                  <a:srgbClr val="93A299"/>
                </a:solidFill>
              </a:rPr>
              <a:t>Click to edit Master title style</a:t>
            </a:r>
          </a:p>
        </p:txBody>
      </p:sp>
      <p:sp>
        <p:nvSpPr>
          <p:cNvPr id="186" name="Shape 186"/>
          <p:cNvSpPr/>
          <p:nvPr>
            <p:ph type="body" idx="1"/>
          </p:nvPr>
        </p:nvSpPr>
        <p:spPr>
          <a:prstGeom prst="rect">
            <a:avLst/>
          </a:prstGeom>
        </p:spPr>
        <p:txBody>
          <a:bodyPr/>
          <a:lstStyle/>
          <a:p>
            <a:pPr lvl="0">
              <a:defRPr sz="1800">
                <a:solidFill>
                  <a:srgbClr val="000000"/>
                </a:solidFill>
              </a:defRPr>
            </a:pPr>
            <a:r>
              <a:rPr sz="2400">
                <a:solidFill>
                  <a:srgbClr val="564B3C"/>
                </a:solidFill>
              </a:rPr>
              <a:t>Click to edit Master text styles</a:t>
            </a:r>
            <a:endParaRPr sz="2400">
              <a:solidFill>
                <a:srgbClr val="564B3C"/>
              </a:solidFill>
            </a:endParaRPr>
          </a:p>
          <a:p>
            <a:pPr lvl="1">
              <a:defRPr sz="1800">
                <a:solidFill>
                  <a:srgbClr val="000000"/>
                </a:solidFill>
              </a:defRPr>
            </a:pPr>
            <a:r>
              <a:rPr sz="2400">
                <a:solidFill>
                  <a:srgbClr val="564B3C"/>
                </a:solidFill>
              </a:rPr>
              <a:t>Second level</a:t>
            </a:r>
            <a:endParaRPr sz="2400">
              <a:solidFill>
                <a:srgbClr val="564B3C"/>
              </a:solidFill>
            </a:endParaRPr>
          </a:p>
          <a:p>
            <a:pPr lvl="2">
              <a:defRPr sz="1800">
                <a:solidFill>
                  <a:srgbClr val="000000"/>
                </a:solidFill>
              </a:defRPr>
            </a:pPr>
            <a:r>
              <a:rPr sz="2400">
                <a:solidFill>
                  <a:srgbClr val="564B3C"/>
                </a:solidFill>
              </a:rPr>
              <a:t>Third level</a:t>
            </a:r>
            <a:endParaRPr sz="2400">
              <a:solidFill>
                <a:srgbClr val="564B3C"/>
              </a:solidFill>
            </a:endParaRPr>
          </a:p>
          <a:p>
            <a:pPr lvl="3">
              <a:defRPr sz="1800">
                <a:solidFill>
                  <a:srgbClr val="000000"/>
                </a:solidFill>
              </a:defRPr>
            </a:pPr>
            <a:r>
              <a:rPr sz="2400">
                <a:solidFill>
                  <a:srgbClr val="564B3C"/>
                </a:solidFill>
              </a:rPr>
              <a:t>Fourth level</a:t>
            </a:r>
            <a:endParaRPr sz="2400">
              <a:solidFill>
                <a:srgbClr val="564B3C"/>
              </a:solidFill>
            </a:endParaRPr>
          </a:p>
          <a:p>
            <a:pPr lvl="4">
              <a:defRPr sz="1800">
                <a:solidFill>
                  <a:srgbClr val="000000"/>
                </a:solidFill>
              </a:defRPr>
            </a:pPr>
            <a:r>
              <a:rPr sz="2400">
                <a:solidFill>
                  <a:srgbClr val="564B3C"/>
                </a:solidFill>
              </a:rPr>
              <a:t>Fifth level</a:t>
            </a:r>
          </a:p>
        </p:txBody>
      </p:sp>
      <p:sp>
        <p:nvSpPr>
          <p:cNvPr id="187" name="Shape 18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69771"/>
            </a:gs>
            <a:gs pos="38000">
              <a:srgbClr val="A7A884"/>
            </a:gs>
            <a:gs pos="100000">
              <a:srgbClr val="E2E3BD"/>
            </a:gs>
          </a:gsLst>
          <a:lin ang="16200000" scaled="0"/>
        </a:gradFill>
      </p:bgPr>
    </p:bg>
    <p:spTree>
      <p:nvGrpSpPr>
        <p:cNvPr id="1" name=""/>
        <p:cNvGrpSpPr/>
        <p:nvPr/>
      </p:nvGrpSpPr>
      <p:grpSpPr>
        <a:xfrm>
          <a:off x="0" y="0"/>
          <a:ext cx="0" cy="0"/>
          <a:chOff x="0" y="0"/>
          <a:chExt cx="0" cy="0"/>
        </a:xfrm>
      </p:grpSpPr>
      <p:grpSp>
        <p:nvGrpSpPr>
          <p:cNvPr id="40" name="Group 40"/>
          <p:cNvGrpSpPr/>
          <p:nvPr/>
        </p:nvGrpSpPr>
        <p:grpSpPr>
          <a:xfrm>
            <a:off x="-644915" y="0"/>
            <a:ext cx="10458918" cy="7117376"/>
            <a:chOff x="0" y="0"/>
            <a:chExt cx="10458916" cy="7117375"/>
          </a:xfrm>
        </p:grpSpPr>
        <p:grpSp>
          <p:nvGrpSpPr>
            <p:cNvPr id="17" name="Group 17"/>
            <p:cNvGrpSpPr/>
            <p:nvPr/>
          </p:nvGrpSpPr>
          <p:grpSpPr>
            <a:xfrm>
              <a:off x="644917" y="0"/>
              <a:ext cx="9144000" cy="6858000"/>
              <a:chOff x="1" y="0"/>
              <a:chExt cx="9143998" cy="6858000"/>
            </a:xfrm>
          </p:grpSpPr>
          <p:grpSp>
            <p:nvGrpSpPr>
              <p:cNvPr id="5" name="Group 5"/>
              <p:cNvGrpSpPr/>
              <p:nvPr/>
            </p:nvGrpSpPr>
            <p:grpSpPr>
              <a:xfrm>
                <a:off x="1" y="0"/>
                <a:ext cx="2514601" cy="6858000"/>
                <a:chOff x="0" y="0"/>
                <a:chExt cx="2514599" cy="6858000"/>
              </a:xfrm>
            </p:grpSpPr>
            <p:sp>
              <p:nvSpPr>
                <p:cNvPr id="2" name="Shape 2"/>
                <p:cNvSpPr/>
                <p:nvPr/>
              </p:nvSpPr>
              <p:spPr>
                <a:xfrm>
                  <a:off x="914401"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 name="Shape 3"/>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 name="Shape 4"/>
                <p:cNvSpPr/>
                <p:nvPr/>
              </p:nvSpPr>
              <p:spPr>
                <a:xfrm>
                  <a:off x="228600" y="0"/>
                  <a:ext cx="7620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9" name="Group 9"/>
              <p:cNvGrpSpPr/>
              <p:nvPr/>
            </p:nvGrpSpPr>
            <p:grpSpPr>
              <a:xfrm>
                <a:off x="422275" y="0"/>
                <a:ext cx="2514601" cy="6858000"/>
                <a:chOff x="0" y="0"/>
                <a:chExt cx="2514599" cy="6858000"/>
              </a:xfrm>
            </p:grpSpPr>
            <p:sp>
              <p:nvSpPr>
                <p:cNvPr id="6" name="Shape 6"/>
                <p:cNvSpPr/>
                <p:nvPr/>
              </p:nvSpPr>
              <p:spPr>
                <a:xfrm>
                  <a:off x="91440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7" name="Shape 7"/>
                <p:cNvSpPr/>
                <p:nvPr/>
              </p:nvSpPr>
              <p:spPr>
                <a:xfrm>
                  <a:off x="0"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8" name="Shape 8"/>
                <p:cNvSpPr/>
                <p:nvPr/>
              </p:nvSpPr>
              <p:spPr>
                <a:xfrm>
                  <a:off x="228600"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nvGrpSpPr>
              <p:cNvPr id="13" name="Group 13"/>
              <p:cNvGrpSpPr/>
              <p:nvPr/>
            </p:nvGrpSpPr>
            <p:grpSpPr>
              <a:xfrm>
                <a:off x="6629399" y="0"/>
                <a:ext cx="2514602" cy="6858000"/>
                <a:chOff x="0" y="0"/>
                <a:chExt cx="2514600" cy="6858000"/>
              </a:xfrm>
            </p:grpSpPr>
            <p:sp>
              <p:nvSpPr>
                <p:cNvPr id="10" name="Shape 10"/>
                <p:cNvSpPr/>
                <p:nvPr/>
              </p:nvSpPr>
              <p:spPr>
                <a:xfrm rot="10800000">
                  <a:off x="0" y="0"/>
                  <a:ext cx="1600200"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1" name="Shape 11"/>
                <p:cNvSpPr/>
                <p:nvPr/>
              </p:nvSpPr>
              <p:spPr>
                <a:xfrm rot="10800000">
                  <a:off x="2057399" y="0"/>
                  <a:ext cx="4572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2" name="Shape 12"/>
                <p:cNvSpPr/>
                <p:nvPr/>
              </p:nvSpPr>
              <p:spPr>
                <a:xfrm rot="10800000">
                  <a:off x="1523999" y="0"/>
                  <a:ext cx="7620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4" name="Shape 14"/>
              <p:cNvSpPr/>
              <p:nvPr/>
            </p:nvSpPr>
            <p:spPr>
              <a:xfrm>
                <a:off x="3810000" y="0"/>
                <a:ext cx="2819401"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 name="Shape 15"/>
              <p:cNvSpPr/>
              <p:nvPr/>
            </p:nvSpPr>
            <p:spPr>
              <a:xfrm>
                <a:off x="2895600" y="0"/>
                <a:ext cx="4572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6" name="Shape 16"/>
              <p:cNvSpPr/>
              <p:nvPr/>
            </p:nvSpPr>
            <p:spPr>
              <a:xfrm>
                <a:off x="3124200" y="0"/>
                <a:ext cx="762002" cy="6858000"/>
              </a:xfrm>
              <a:prstGeom prst="rect">
                <a:avLst/>
              </a:prstGeom>
              <a:solidFill>
                <a:srgbClr val="FFFFFF">
                  <a:alpha val="10195"/>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18" name="Shape 18"/>
            <p:cNvSpPr/>
            <p:nvPr/>
          </p:nvSpPr>
          <p:spPr>
            <a:xfrm>
              <a:off x="632214" y="5035550"/>
              <a:ext cx="9145589" cy="1165564"/>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19" name="Shape 19"/>
            <p:cNvSpPr/>
            <p:nvPr/>
          </p:nvSpPr>
          <p:spPr>
            <a:xfrm>
              <a:off x="632214" y="3486385"/>
              <a:ext cx="9145589" cy="87130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20" name="Shape 20"/>
            <p:cNvSpPr/>
            <p:nvPr/>
          </p:nvSpPr>
          <p:spPr>
            <a:xfrm>
              <a:off x="621101" y="5640388"/>
              <a:ext cx="3005139" cy="1211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21" name="Shape 21"/>
            <p:cNvSpPr/>
            <p:nvPr/>
          </p:nvSpPr>
          <p:spPr>
            <a:xfrm>
              <a:off x="632214" y="5284788"/>
              <a:ext cx="9145589" cy="1466844"/>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22" name="Shape 22"/>
            <p:cNvSpPr/>
            <p:nvPr/>
          </p:nvSpPr>
          <p:spPr>
            <a:xfrm>
              <a:off x="2781689" y="5137883"/>
              <a:ext cx="6983414" cy="1713768"/>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19999"/>
                </a:srgbClr>
              </a:solidFill>
              <a:prstDash val="solid"/>
              <a:round/>
            </a:ln>
            <a:effectLst/>
          </p:spPr>
          <p:txBody>
            <a:bodyPr wrap="square" lIns="0" tIns="0" rIns="0" bIns="0" numCol="1" anchor="ctr">
              <a:noAutofit/>
            </a:bodyPr>
            <a:lstStyle/>
            <a:p>
              <a:pPr lvl="0"/>
            </a:p>
          </p:txBody>
        </p:sp>
        <p:sp>
          <p:nvSpPr>
            <p:cNvPr id="23" name="Shape 23"/>
            <p:cNvSpPr/>
            <p:nvPr/>
          </p:nvSpPr>
          <p:spPr>
            <a:xfrm rot="1800000">
              <a:off x="3640527" y="28590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24" name="Shape 24"/>
            <p:cNvSpPr/>
            <p:nvPr/>
          </p:nvSpPr>
          <p:spPr>
            <a:xfrm rot="1800000">
              <a:off x="4364427" y="41259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25" name="Shape 25"/>
            <p:cNvSpPr/>
            <p:nvPr/>
          </p:nvSpPr>
          <p:spPr>
            <a:xfrm rot="1800000">
              <a:off x="4373951" y="1592262"/>
              <a:ext cx="1601788"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26" name="Shape 26"/>
            <p:cNvSpPr/>
            <p:nvPr/>
          </p:nvSpPr>
          <p:spPr>
            <a:xfrm rot="1800000">
              <a:off x="3621477" y="325437"/>
              <a:ext cx="1601787"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3921"/>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27" name="Shape 27"/>
            <p:cNvSpPr/>
            <p:nvPr/>
          </p:nvSpPr>
          <p:spPr>
            <a:xfrm rot="1800000">
              <a:off x="5107377" y="53832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5882"/>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28" name="Shape 28"/>
            <p:cNvSpPr/>
            <p:nvPr/>
          </p:nvSpPr>
          <p:spPr>
            <a:xfrm rot="1800000">
              <a:off x="262326" y="4202113"/>
              <a:ext cx="1262064" cy="1387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29" name="Shape 29"/>
            <p:cNvSpPr/>
            <p:nvPr/>
          </p:nvSpPr>
          <p:spPr>
            <a:xfrm rot="1800000">
              <a:off x="668727" y="5402263"/>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0" name="Shape 30"/>
            <p:cNvSpPr/>
            <p:nvPr/>
          </p:nvSpPr>
          <p:spPr>
            <a:xfrm rot="1800000">
              <a:off x="697302" y="284956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1" name="Shape 31"/>
            <p:cNvSpPr/>
            <p:nvPr/>
          </p:nvSpPr>
          <p:spPr>
            <a:xfrm rot="1800000">
              <a:off x="1421202" y="4125913"/>
              <a:ext cx="1601787"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2" name="Shape 32"/>
            <p:cNvSpPr/>
            <p:nvPr/>
          </p:nvSpPr>
          <p:spPr>
            <a:xfrm rot="1800000">
              <a:off x="2154627" y="54117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3" name="Shape 33"/>
            <p:cNvSpPr/>
            <p:nvPr/>
          </p:nvSpPr>
          <p:spPr>
            <a:xfrm rot="1800000">
              <a:off x="2173677" y="2859088"/>
              <a:ext cx="1601788"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4" name="Shape 34"/>
            <p:cNvSpPr/>
            <p:nvPr/>
          </p:nvSpPr>
          <p:spPr>
            <a:xfrm rot="1800000">
              <a:off x="1440252" y="1563687"/>
              <a:ext cx="1601787"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47" y="0"/>
                  </a:moveTo>
                  <a:lnTo>
                    <a:pt x="0" y="10800"/>
                  </a:lnTo>
                  <a:lnTo>
                    <a:pt x="5347" y="21600"/>
                  </a:lnTo>
                  <a:lnTo>
                    <a:pt x="16253" y="21600"/>
                  </a:lnTo>
                  <a:lnTo>
                    <a:pt x="21600" y="10800"/>
                  </a:lnTo>
                  <a:lnTo>
                    <a:pt x="16253"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5" name="Shape 35"/>
            <p:cNvSpPr/>
            <p:nvPr/>
          </p:nvSpPr>
          <p:spPr>
            <a:xfrm rot="1800000">
              <a:off x="7452113" y="4144963"/>
              <a:ext cx="1600201"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10195"/>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6" name="Shape 36"/>
            <p:cNvSpPr/>
            <p:nvPr/>
          </p:nvSpPr>
          <p:spPr>
            <a:xfrm rot="1800000">
              <a:off x="8195064" y="5421313"/>
              <a:ext cx="1600200" cy="1389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7" name="Shape 37"/>
            <p:cNvSpPr/>
            <p:nvPr/>
          </p:nvSpPr>
          <p:spPr>
            <a:xfrm rot="1800000">
              <a:off x="8195064" y="2868612"/>
              <a:ext cx="1600200" cy="1389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52" y="0"/>
                  </a:moveTo>
                  <a:lnTo>
                    <a:pt x="0" y="10800"/>
                  </a:lnTo>
                  <a:lnTo>
                    <a:pt x="5352" y="21600"/>
                  </a:lnTo>
                  <a:lnTo>
                    <a:pt x="16248" y="21600"/>
                  </a:lnTo>
                  <a:lnTo>
                    <a:pt x="21600" y="10800"/>
                  </a:lnTo>
                  <a:lnTo>
                    <a:pt x="16248" y="0"/>
                  </a:lnTo>
                  <a:close/>
                </a:path>
              </a:pathLst>
            </a:custGeom>
            <a:solidFill>
              <a:srgbClr val="FFFFFF">
                <a:alpha val="7058"/>
              </a:srgbClr>
            </a:solidFill>
            <a:ln w="12700" cap="flat">
              <a:solidFill>
                <a:srgbClr val="FFFFFF">
                  <a:alpha val="7843"/>
                </a:srgbClr>
              </a:solidFill>
              <a:prstDash val="solid"/>
              <a:round/>
            </a:ln>
            <a:effectLst/>
          </p:spPr>
          <p:txBody>
            <a:bodyPr wrap="square" lIns="0" tIns="0" rIns="0" bIns="0" numCol="1" anchor="ctr">
              <a:noAutofit/>
            </a:bodyPr>
            <a:lstStyle/>
            <a:p>
              <a:pPr lvl="0" algn="ctr">
                <a:defRPr>
                  <a:solidFill>
                    <a:srgbClr val="FFFFFF"/>
                  </a:solidFill>
                </a:defRPr>
              </a:pPr>
            </a:p>
          </p:txBody>
        </p:sp>
        <p:sp>
          <p:nvSpPr>
            <p:cNvPr id="38" name="Shape 38"/>
            <p:cNvSpPr/>
            <p:nvPr/>
          </p:nvSpPr>
          <p:spPr>
            <a:xfrm rot="1800000">
              <a:off x="8952301" y="4056063"/>
              <a:ext cx="1243014" cy="1387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3921"/>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sp>
          <p:nvSpPr>
            <p:cNvPr id="39" name="Shape 39"/>
            <p:cNvSpPr/>
            <p:nvPr/>
          </p:nvSpPr>
          <p:spPr>
            <a:xfrm rot="1800000">
              <a:off x="8952302" y="1511299"/>
              <a:ext cx="1241425" cy="13890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156"/>
                </a:srgbClr>
              </a:solidFill>
              <a:prstDash val="solid"/>
              <a:round/>
            </a:ln>
            <a:effectLst/>
          </p:spPr>
          <p:txBody>
            <a:bodyPr wrap="square" lIns="0" tIns="0" rIns="0" bIns="0" numCol="1" anchor="ctr">
              <a:noAutofit/>
            </a:bodyPr>
            <a:lstStyle/>
            <a:p>
              <a:pPr lvl="0"/>
            </a:p>
          </p:txBody>
        </p:sp>
      </p:grpSp>
      <p:sp>
        <p:nvSpPr>
          <p:cNvPr id="41" name="Shape 41"/>
          <p:cNvSpPr/>
          <p:nvPr/>
        </p:nvSpPr>
        <p:spPr>
          <a:xfrm>
            <a:off x="4560887" y="-22225"/>
            <a:ext cx="3679826" cy="6272213"/>
          </a:xfrm>
          <a:prstGeom prst="rect">
            <a:avLst/>
          </a:prstGeom>
          <a:solidFill>
            <a:srgbClr val="F5F5F5"/>
          </a:solidFill>
          <a:ln w="15875">
            <a:solidFill>
              <a:srgbClr val="9DA03F"/>
            </a:solidFill>
            <a:round/>
          </a:ln>
        </p:spPr>
        <p:txBody>
          <a:bodyPr lIns="0" tIns="0" rIns="0" bIns="0" anchor="ctr"/>
          <a:lstStyle/>
          <a:p>
            <a:pPr lvl="0" algn="ctr">
              <a:defRPr>
                <a:solidFill>
                  <a:srgbClr val="FFFFFF"/>
                </a:solidFill>
              </a:defRPr>
            </a:pPr>
          </a:p>
        </p:txBody>
      </p:sp>
      <p:sp>
        <p:nvSpPr>
          <p:cNvPr id="42" name="Shape 42"/>
          <p:cNvSpPr/>
          <p:nvPr/>
        </p:nvSpPr>
        <p:spPr>
          <a:xfrm>
            <a:off x="4649787" y="-22225"/>
            <a:ext cx="3505201" cy="623888"/>
          </a:xfrm>
          <a:prstGeom prst="rect">
            <a:avLst/>
          </a:prstGeom>
          <a:solidFill>
            <a:srgbClr val="CF543F"/>
          </a:solidFill>
          <a:ln w="12700">
            <a:miter lim="400000"/>
          </a:ln>
        </p:spPr>
        <p:txBody>
          <a:bodyPr lIns="0" tIns="0" rIns="0" bIns="0" anchor="ctr"/>
          <a:lstStyle/>
          <a:p>
            <a:pPr lvl="0" algn="ctr">
              <a:defRPr>
                <a:solidFill>
                  <a:srgbClr val="FFFFFF"/>
                </a:solidFill>
              </a:defRPr>
            </a:pPr>
          </a:p>
        </p:txBody>
      </p:sp>
      <p:sp>
        <p:nvSpPr>
          <p:cNvPr id="43" name="Shape 43"/>
          <p:cNvSpPr/>
          <p:nvPr/>
        </p:nvSpPr>
        <p:spPr>
          <a:xfrm>
            <a:off x="904875" y="601662"/>
            <a:ext cx="3562350" cy="5648326"/>
          </a:xfrm>
          <a:prstGeom prst="rect">
            <a:avLst/>
          </a:prstGeom>
          <a:solidFill>
            <a:srgbClr val="FFFFFF"/>
          </a:solidFill>
          <a:ln w="3175">
            <a:solidFill/>
            <a:round/>
          </a:ln>
        </p:spPr>
        <p:txBody>
          <a:bodyPr lIns="0" tIns="0" rIns="0" bIns="0" anchor="ctr"/>
          <a:lstStyle/>
          <a:p>
            <a:pPr lvl="0" algn="ctr">
              <a:defRPr>
                <a:solidFill>
                  <a:srgbClr val="FFFFFF"/>
                </a:solidFill>
              </a:defRPr>
            </a:pPr>
          </a:p>
        </p:txBody>
      </p:sp>
      <p:sp>
        <p:nvSpPr>
          <p:cNvPr id="44" name="Shape 44"/>
          <p:cNvSpPr/>
          <p:nvPr/>
        </p:nvSpPr>
        <p:spPr>
          <a:xfrm>
            <a:off x="4651375" y="6088062"/>
            <a:ext cx="3505200" cy="82551"/>
          </a:xfrm>
          <a:prstGeom prst="rect">
            <a:avLst/>
          </a:prstGeom>
          <a:solidFill>
            <a:srgbClr val="93A299"/>
          </a:solidFill>
          <a:ln w="12700">
            <a:miter lim="400000"/>
          </a:ln>
        </p:spPr>
        <p:txBody>
          <a:bodyPr lIns="0" tIns="0" rIns="0" bIns="0" anchor="ctr"/>
          <a:lstStyle/>
          <a:p>
            <a:pPr lvl="0" algn="ctr">
              <a:defRPr>
                <a:solidFill>
                  <a:srgbClr val="FFFFFF"/>
                </a:solidFill>
              </a:defRPr>
            </a:pPr>
          </a:p>
        </p:txBody>
      </p:sp>
      <p:sp>
        <p:nvSpPr>
          <p:cNvPr id="45" name="Shape 45"/>
          <p:cNvSpPr/>
          <p:nvPr>
            <p:ph type="title"/>
          </p:nvPr>
        </p:nvSpPr>
        <p:spPr>
          <a:xfrm>
            <a:off x="1042987" y="0"/>
            <a:ext cx="7024688" cy="2170113"/>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sz="1800">
                <a:solidFill>
                  <a:srgbClr val="000000"/>
                </a:solidFill>
              </a:defRPr>
            </a:pPr>
            <a:r>
              <a:rPr sz="4000">
                <a:solidFill>
                  <a:srgbClr val="93A299"/>
                </a:solidFill>
              </a:rPr>
              <a:t>Click to edit Master title style</a:t>
            </a:r>
          </a:p>
        </p:txBody>
      </p:sp>
      <p:sp>
        <p:nvSpPr>
          <p:cNvPr id="46" name="Shape 46"/>
          <p:cNvSpPr/>
          <p:nvPr>
            <p:ph type="body" idx="1"/>
          </p:nvPr>
        </p:nvSpPr>
        <p:spPr>
          <a:xfrm>
            <a:off x="1042987" y="2324100"/>
            <a:ext cx="6777038" cy="45339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400">
                <a:solidFill>
                  <a:srgbClr val="564B3C"/>
                </a:solidFill>
              </a:rPr>
              <a:t>Click to edit Master text styles</a:t>
            </a:r>
            <a:endParaRPr sz="2400">
              <a:solidFill>
                <a:srgbClr val="564B3C"/>
              </a:solidFill>
            </a:endParaRPr>
          </a:p>
          <a:p>
            <a:pPr lvl="1">
              <a:defRPr sz="1800">
                <a:solidFill>
                  <a:srgbClr val="000000"/>
                </a:solidFill>
              </a:defRPr>
            </a:pPr>
            <a:r>
              <a:rPr sz="2400">
                <a:solidFill>
                  <a:srgbClr val="564B3C"/>
                </a:solidFill>
              </a:rPr>
              <a:t>Second level</a:t>
            </a:r>
            <a:endParaRPr sz="2400">
              <a:solidFill>
                <a:srgbClr val="564B3C"/>
              </a:solidFill>
            </a:endParaRPr>
          </a:p>
          <a:p>
            <a:pPr lvl="2">
              <a:defRPr sz="1800">
                <a:solidFill>
                  <a:srgbClr val="000000"/>
                </a:solidFill>
              </a:defRPr>
            </a:pPr>
            <a:r>
              <a:rPr sz="2400">
                <a:solidFill>
                  <a:srgbClr val="564B3C"/>
                </a:solidFill>
              </a:rPr>
              <a:t>Third level</a:t>
            </a:r>
            <a:endParaRPr sz="2400">
              <a:solidFill>
                <a:srgbClr val="564B3C"/>
              </a:solidFill>
            </a:endParaRPr>
          </a:p>
          <a:p>
            <a:pPr lvl="3">
              <a:defRPr sz="1800">
                <a:solidFill>
                  <a:srgbClr val="000000"/>
                </a:solidFill>
              </a:defRPr>
            </a:pPr>
            <a:r>
              <a:rPr sz="2400">
                <a:solidFill>
                  <a:srgbClr val="564B3C"/>
                </a:solidFill>
              </a:rPr>
              <a:t>Fourth level</a:t>
            </a:r>
            <a:endParaRPr sz="2400">
              <a:solidFill>
                <a:srgbClr val="564B3C"/>
              </a:solidFill>
            </a:endParaRPr>
          </a:p>
          <a:p>
            <a:pPr lvl="4">
              <a:defRPr sz="1800">
                <a:solidFill>
                  <a:srgbClr val="000000"/>
                </a:solidFill>
              </a:defRPr>
            </a:pPr>
            <a:r>
              <a:rPr sz="2400">
                <a:solidFill>
                  <a:srgbClr val="564B3C"/>
                </a:solidFill>
              </a:rPr>
              <a:t>Fifth level</a:t>
            </a:r>
          </a:p>
        </p:txBody>
      </p:sp>
      <p:sp>
        <p:nvSpPr>
          <p:cNvPr id="47" name="Shape 47"/>
          <p:cNvSpPr/>
          <p:nvPr>
            <p:ph type="sldNum" sz="quarter" idx="2"/>
          </p:nvPr>
        </p:nvSpPr>
        <p:spPr>
          <a:xfrm>
            <a:off x="4649787" y="265430"/>
            <a:ext cx="1331913" cy="281941"/>
          </a:xfrm>
          <a:prstGeom prst="rect">
            <a:avLst/>
          </a:prstGeom>
          <a:ln w="12700">
            <a:miter lim="400000"/>
          </a:ln>
        </p:spPr>
        <p:txBody>
          <a:bodyPr lIns="45719" rIns="45719" anchor="ctr">
            <a:spAutoFit/>
          </a:bodyPr>
          <a:lstStyle>
            <a:lvl1pPr>
              <a:defRPr sz="1200">
                <a:solidFill>
                  <a:srgbClr val="FEFEFE"/>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spd="med" advClick="1"/>
  <p:txStyles>
    <p:titleStyle>
      <a:lvl1pPr>
        <a:defRPr sz="4000">
          <a:solidFill>
            <a:srgbClr val="93A299"/>
          </a:solidFill>
          <a:latin typeface="Century Gothic"/>
          <a:ea typeface="Century Gothic"/>
          <a:cs typeface="Century Gothic"/>
          <a:sym typeface="Century Gothic"/>
        </a:defRPr>
      </a:lvl1pPr>
      <a:lvl2pPr>
        <a:defRPr sz="4000">
          <a:solidFill>
            <a:srgbClr val="93A299"/>
          </a:solidFill>
          <a:latin typeface="Century Gothic"/>
          <a:ea typeface="Century Gothic"/>
          <a:cs typeface="Century Gothic"/>
          <a:sym typeface="Century Gothic"/>
        </a:defRPr>
      </a:lvl2pPr>
      <a:lvl3pPr>
        <a:defRPr sz="4000">
          <a:solidFill>
            <a:srgbClr val="93A299"/>
          </a:solidFill>
          <a:latin typeface="Century Gothic"/>
          <a:ea typeface="Century Gothic"/>
          <a:cs typeface="Century Gothic"/>
          <a:sym typeface="Century Gothic"/>
        </a:defRPr>
      </a:lvl3pPr>
      <a:lvl4pPr>
        <a:defRPr sz="4000">
          <a:solidFill>
            <a:srgbClr val="93A299"/>
          </a:solidFill>
          <a:latin typeface="Century Gothic"/>
          <a:ea typeface="Century Gothic"/>
          <a:cs typeface="Century Gothic"/>
          <a:sym typeface="Century Gothic"/>
        </a:defRPr>
      </a:lvl4pPr>
      <a:lvl5pPr>
        <a:defRPr sz="4000">
          <a:solidFill>
            <a:srgbClr val="93A299"/>
          </a:solidFill>
          <a:latin typeface="Century Gothic"/>
          <a:ea typeface="Century Gothic"/>
          <a:cs typeface="Century Gothic"/>
          <a:sym typeface="Century Gothic"/>
        </a:defRPr>
      </a:lvl5pPr>
      <a:lvl6pPr indent="457200">
        <a:defRPr sz="4000">
          <a:solidFill>
            <a:srgbClr val="93A299"/>
          </a:solidFill>
          <a:latin typeface="Century Gothic"/>
          <a:ea typeface="Century Gothic"/>
          <a:cs typeface="Century Gothic"/>
          <a:sym typeface="Century Gothic"/>
        </a:defRPr>
      </a:lvl6pPr>
      <a:lvl7pPr indent="914400">
        <a:defRPr sz="4000">
          <a:solidFill>
            <a:srgbClr val="93A299"/>
          </a:solidFill>
          <a:latin typeface="Century Gothic"/>
          <a:ea typeface="Century Gothic"/>
          <a:cs typeface="Century Gothic"/>
          <a:sym typeface="Century Gothic"/>
        </a:defRPr>
      </a:lvl7pPr>
      <a:lvl8pPr indent="1371600">
        <a:defRPr sz="4000">
          <a:solidFill>
            <a:srgbClr val="93A299"/>
          </a:solidFill>
          <a:latin typeface="Century Gothic"/>
          <a:ea typeface="Century Gothic"/>
          <a:cs typeface="Century Gothic"/>
          <a:sym typeface="Century Gothic"/>
        </a:defRPr>
      </a:lvl8pPr>
      <a:lvl9pPr indent="1828800">
        <a:defRPr sz="4000">
          <a:solidFill>
            <a:srgbClr val="93A299"/>
          </a:solidFill>
          <a:latin typeface="Century Gothic"/>
          <a:ea typeface="Century Gothic"/>
          <a:cs typeface="Century Gothic"/>
          <a:sym typeface="Century Gothic"/>
        </a:defRPr>
      </a:lvl9pPr>
    </p:titleStyle>
    <p:bodyStyle>
      <a:lvl1pPr marL="342900" indent="-27305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1pPr>
      <a:lvl2pPr marL="664585" indent="-297872">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2pPr>
      <a:lvl3pPr marL="960119" indent="-274319">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3pPr>
      <a:lvl4pPr marL="1200150" indent="-30480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4pPr>
      <a:lvl5pPr marL="1439862" indent="-34290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5pPr>
      <a:lvl6pPr marL="1897062" indent="-34290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6pPr>
      <a:lvl7pPr marL="2354262" indent="-34290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7pPr>
      <a:lvl8pPr marL="2811462" indent="-34290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8pPr>
      <a:lvl9pPr marL="3268662" indent="-342900">
        <a:spcBef>
          <a:spcPts val="500"/>
        </a:spcBef>
        <a:buClr>
          <a:srgbClr val="93A299"/>
        </a:buClr>
        <a:buSzPct val="76000"/>
        <a:buFont typeface="Wingdings 2"/>
        <a:buChar char="•"/>
        <a:defRPr sz="2400">
          <a:solidFill>
            <a:srgbClr val="564B3C"/>
          </a:solidFill>
          <a:latin typeface="Century Gothic"/>
          <a:ea typeface="Century Gothic"/>
          <a:cs typeface="Century Gothic"/>
          <a:sym typeface="Century Gothic"/>
        </a:defRPr>
      </a:lvl9pPr>
    </p:bodyStyle>
    <p:otherStyle>
      <a:lvl1pPr>
        <a:defRPr sz="1200">
          <a:solidFill>
            <a:schemeClr val="tx1"/>
          </a:solidFill>
          <a:latin typeface="+mn-lt"/>
          <a:ea typeface="+mn-ea"/>
          <a:cs typeface="+mn-cs"/>
          <a:sym typeface="Century Gothic"/>
        </a:defRPr>
      </a:lvl1pPr>
      <a:lvl2pPr indent="457200">
        <a:defRPr sz="1200">
          <a:solidFill>
            <a:schemeClr val="tx1"/>
          </a:solidFill>
          <a:latin typeface="+mn-lt"/>
          <a:ea typeface="+mn-ea"/>
          <a:cs typeface="+mn-cs"/>
          <a:sym typeface="Century Gothic"/>
        </a:defRPr>
      </a:lvl2pPr>
      <a:lvl3pPr indent="914400">
        <a:defRPr sz="1200">
          <a:solidFill>
            <a:schemeClr val="tx1"/>
          </a:solidFill>
          <a:latin typeface="+mn-lt"/>
          <a:ea typeface="+mn-ea"/>
          <a:cs typeface="+mn-cs"/>
          <a:sym typeface="Century Gothic"/>
        </a:defRPr>
      </a:lvl3pPr>
      <a:lvl4pPr indent="1371600">
        <a:defRPr sz="1200">
          <a:solidFill>
            <a:schemeClr val="tx1"/>
          </a:solidFill>
          <a:latin typeface="+mn-lt"/>
          <a:ea typeface="+mn-ea"/>
          <a:cs typeface="+mn-cs"/>
          <a:sym typeface="Century Gothic"/>
        </a:defRPr>
      </a:lvl4pPr>
      <a:lvl5pPr indent="1828800">
        <a:defRPr sz="1200">
          <a:solidFill>
            <a:schemeClr val="tx1"/>
          </a:solidFill>
          <a:latin typeface="+mn-lt"/>
          <a:ea typeface="+mn-ea"/>
          <a:cs typeface="+mn-cs"/>
          <a:sym typeface="Century Gothic"/>
        </a:defRPr>
      </a:lvl5pPr>
      <a:lvl6pPr>
        <a:defRPr sz="1200">
          <a:solidFill>
            <a:schemeClr val="tx1"/>
          </a:solidFill>
          <a:latin typeface="+mn-lt"/>
          <a:ea typeface="+mn-ea"/>
          <a:cs typeface="+mn-cs"/>
          <a:sym typeface="Century Gothic"/>
        </a:defRPr>
      </a:lvl6pPr>
      <a:lvl7pPr>
        <a:defRPr sz="1200">
          <a:solidFill>
            <a:schemeClr val="tx1"/>
          </a:solidFill>
          <a:latin typeface="+mn-lt"/>
          <a:ea typeface="+mn-ea"/>
          <a:cs typeface="+mn-cs"/>
          <a:sym typeface="Century Gothic"/>
        </a:defRPr>
      </a:lvl7pPr>
      <a:lvl8pPr>
        <a:defRPr sz="1200">
          <a:solidFill>
            <a:schemeClr val="tx1"/>
          </a:solidFill>
          <a:latin typeface="+mn-lt"/>
          <a:ea typeface="+mn-ea"/>
          <a:cs typeface="+mn-cs"/>
          <a:sym typeface="Century Gothic"/>
        </a:defRPr>
      </a:lvl8pPr>
      <a:lvl9pPr>
        <a:defRPr sz="1200">
          <a:solidFill>
            <a:schemeClr val="tx1"/>
          </a:solidFill>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trunci@nwfsc.edu"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idx="4294967295"/>
          </p:nvPr>
        </p:nvSpPr>
        <p:spPr>
          <a:xfrm>
            <a:off x="900112" y="2285999"/>
            <a:ext cx="8243888" cy="1590677"/>
          </a:xfrm>
          <a:prstGeom prst="rect">
            <a:avLst/>
          </a:prstGeom>
        </p:spPr>
        <p:txBody>
          <a:bodyPr lIns="0" tIns="0" rIns="0" bIns="0">
            <a:normAutofit fontScale="100000" lnSpcReduction="0"/>
          </a:bodyPr>
          <a:lstStyle>
            <a:lvl1pPr defTabSz="905255">
              <a:defRPr b="1" sz="9504">
                <a:solidFill>
                  <a:srgbClr val="40382D"/>
                </a:solidFill>
              </a:defRPr>
            </a:lvl1pPr>
          </a:lstStyle>
          <a:p>
            <a:pPr lvl="0">
              <a:defRPr b="0" sz="1800">
                <a:solidFill>
                  <a:srgbClr val="000000"/>
                </a:solidFill>
              </a:defRPr>
            </a:pPr>
            <a:r>
              <a:rPr b="1" sz="9504">
                <a:solidFill>
                  <a:srgbClr val="40382D"/>
                </a:solidFill>
              </a:rPr>
              <a:t>Annotation</a:t>
            </a:r>
          </a:p>
        </p:txBody>
      </p:sp>
      <p:sp>
        <p:nvSpPr>
          <p:cNvPr id="192" name="Shape 192"/>
          <p:cNvSpPr/>
          <p:nvPr>
            <p:ph type="body" idx="4294967295"/>
          </p:nvPr>
        </p:nvSpPr>
        <p:spPr>
          <a:xfrm>
            <a:off x="4733925" y="4421187"/>
            <a:ext cx="3309938" cy="1260476"/>
          </a:xfrm>
          <a:prstGeom prst="rect">
            <a:avLst/>
          </a:prstGeom>
        </p:spPr>
        <p:txBody>
          <a:bodyPr lIns="0" tIns="0" rIns="0" bIns="0">
            <a:normAutofit fontScale="100000" lnSpcReduction="0"/>
          </a:bodyPr>
          <a:lstStyle>
            <a:lvl1pPr marL="0" indent="0">
              <a:spcBef>
                <a:spcPts val="400"/>
              </a:spcBef>
              <a:buSzTx/>
              <a:buNone/>
              <a:defRPr sz="1800">
                <a:solidFill>
                  <a:srgbClr val="424242"/>
                </a:solidFill>
              </a:defRPr>
            </a:lvl1pPr>
          </a:lstStyle>
          <a:p>
            <a:pPr lvl="0">
              <a:defRPr>
                <a:solidFill>
                  <a:srgbClr val="000000"/>
                </a:solidFill>
              </a:defRPr>
            </a:pPr>
            <a:r>
              <a:rPr>
                <a:solidFill>
                  <a:srgbClr val="424242"/>
                </a:solidFill>
              </a:rPr>
              <a:t>A Powerful strategy</a:t>
            </a:r>
          </a:p>
        </p:txBody>
      </p:sp>
      <p:sp>
        <p:nvSpPr>
          <p:cNvPr id="193" name="Shape 193"/>
          <p:cNvSpPr/>
          <p:nvPr/>
        </p:nvSpPr>
        <p:spPr>
          <a:xfrm>
            <a:off x="4649787" y="5761355"/>
            <a:ext cx="642939"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93A299"/>
                </a:solidFill>
              </a:defRPr>
            </a:lvl1pPr>
          </a:lstStyle>
          <a:p>
            <a:pPr lvl="0">
              <a:defRPr sz="1800">
                <a:solidFill>
                  <a:srgbClr val="000000"/>
                </a:solidFill>
              </a:defRPr>
            </a:pPr>
            <a:r>
              <a:rPr sz="1200">
                <a:solidFill>
                  <a:srgbClr val="93A299"/>
                </a:solidFill>
              </a:rPr>
              <a:t>1</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191"/>
                                        </p:tgtEl>
                                        <p:attrNameLst>
                                          <p:attrName>style.visibility</p:attrName>
                                        </p:attrNameLst>
                                      </p:cBhvr>
                                      <p:to>
                                        <p:strVal val="visible"/>
                                      </p:to>
                                    </p:set>
                                    <p:anim calcmode="lin" valueType="num">
                                      <p:cBhvr>
                                        <p:cTn id="7" dur="1000" fill="hold"/>
                                        <p:tgtEl>
                                          <p:spTgt spid="191"/>
                                        </p:tgtEl>
                                        <p:attrNameLst>
                                          <p:attrName>ppt_w</p:attrName>
                                        </p:attrNameLst>
                                      </p:cBhvr>
                                      <p:tavLst>
                                        <p:tav tm="0">
                                          <p:val>
                                            <p:fltVal val="0"/>
                                          </p:val>
                                        </p:tav>
                                        <p:tav tm="100000">
                                          <p:val>
                                            <p:strVal val="#ppt_w"/>
                                          </p:val>
                                        </p:tav>
                                      </p:tavLst>
                                    </p:anim>
                                    <p:anim calcmode="lin" valueType="num">
                                      <p:cBhvr>
                                        <p:cTn id="8" dur="1000" fill="hold"/>
                                        <p:tgtEl>
                                          <p:spTgt spid="191"/>
                                        </p:tgtEl>
                                        <p:attrNameLst>
                                          <p:attrName>ppt_h</p:attrName>
                                        </p:attrNameLst>
                                      </p:cBhvr>
                                      <p:tavLst>
                                        <p:tav tm="0">
                                          <p:val>
                                            <p:fltVal val="0"/>
                                          </p:val>
                                        </p:tav>
                                        <p:tav tm="100000">
                                          <p:val>
                                            <p:strVal val="#ppt_h"/>
                                          </p:val>
                                        </p:tav>
                                      </p:tavLst>
                                    </p:anim>
                                    <p:anim calcmode="lin" valueType="num">
                                      <p:cBhvr>
                                        <p:cTn id="9" dur="1000" fill="hold"/>
                                        <p:tgtEl>
                                          <p:spTgt spid="1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Lst>
  </p:timing>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5" name="Shape 235"/>
          <p:cNvSpPr/>
          <p:nvPr/>
        </p:nvSpPr>
        <p:spPr>
          <a:xfrm>
            <a:off x="285750" y="588962"/>
            <a:ext cx="7929563"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39712" indent="-239712">
              <a:spcBef>
                <a:spcPts val="300"/>
              </a:spcBef>
              <a:tabLst>
                <a:tab pos="317500" algn="l"/>
              </a:tabLst>
            </a:pPr>
            <a:endParaRPr sz="1200">
              <a:latin typeface="Verdana"/>
              <a:ea typeface="Verdana"/>
              <a:cs typeface="Verdana"/>
              <a:sym typeface="Verdana"/>
            </a:endParaRPr>
          </a:p>
          <a:p>
            <a:pPr lvl="0" marL="266347" indent="-266347">
              <a:spcBef>
                <a:spcPts val="300"/>
              </a:spcBef>
              <a:buClr>
                <a:srgbClr val="000000"/>
              </a:buClr>
              <a:buSzPct val="100000"/>
              <a:buFont typeface="Arial"/>
              <a:buChar char="•"/>
              <a:tabLst>
                <a:tab pos="317500" algn="l"/>
              </a:tabLst>
            </a:pPr>
            <a:r>
              <a:rPr b="1" sz="2000">
                <a:latin typeface="Verdana"/>
                <a:ea typeface="Verdana"/>
                <a:cs typeface="Verdana"/>
                <a:sym typeface="Verdana"/>
              </a:rPr>
              <a:t>Write </a:t>
            </a:r>
            <a:r>
              <a:rPr b="1" i="1" sz="2000">
                <a:latin typeface="Verdana"/>
                <a:ea typeface="Verdana"/>
                <a:cs typeface="Verdana"/>
                <a:sym typeface="Verdana"/>
              </a:rPr>
              <a:t>def</a:t>
            </a:r>
            <a:r>
              <a:rPr b="1" sz="2000">
                <a:latin typeface="Verdana"/>
                <a:ea typeface="Verdana"/>
                <a:cs typeface="Verdana"/>
                <a:sym typeface="Verdana"/>
              </a:rPr>
              <a:t> next to definitions within the text—Often in science textbooks, definitions for vocabulary words are provided within the text either preceding or following the word.</a:t>
            </a:r>
            <a:endParaRPr b="1" sz="2000">
              <a:latin typeface="Verdana"/>
              <a:ea typeface="Verdana"/>
              <a:cs typeface="Verdana"/>
              <a:sym typeface="Verdana"/>
            </a:endParaRPr>
          </a:p>
          <a:p>
            <a:pPr lvl="0" marL="239712" indent="-239712">
              <a:spcBef>
                <a:spcPts val="300"/>
              </a:spcBef>
              <a:buClr>
                <a:srgbClr val="000000"/>
              </a:buClr>
              <a:buSzPct val="100000"/>
              <a:buFont typeface="Arial"/>
              <a:buChar char="•"/>
              <a:tabLst>
                <a:tab pos="317500" algn="l"/>
              </a:tabLst>
            </a:pPr>
            <a:endParaRPr b="1" sz="2000">
              <a:latin typeface="Verdana"/>
              <a:ea typeface="Verdana"/>
              <a:cs typeface="Verdana"/>
              <a:sym typeface="Verdana"/>
            </a:endParaRPr>
          </a:p>
          <a:p>
            <a:pPr lvl="0" marL="266347" indent="-266347">
              <a:spcBef>
                <a:spcPts val="300"/>
              </a:spcBef>
              <a:buClr>
                <a:srgbClr val="000000"/>
              </a:buClr>
              <a:buSzPct val="100000"/>
              <a:buFont typeface="Arial"/>
              <a:buChar char="•"/>
              <a:tabLst>
                <a:tab pos="317500" algn="l"/>
              </a:tabLst>
            </a:pPr>
            <a:r>
              <a:rPr b="1" sz="2000">
                <a:latin typeface="Verdana"/>
                <a:ea typeface="Verdana"/>
                <a:cs typeface="Verdana"/>
                <a:sym typeface="Verdana"/>
              </a:rPr>
              <a:t>These definitions should be marked by writing </a:t>
            </a:r>
            <a:r>
              <a:rPr b="1" i="1" sz="2000">
                <a:latin typeface="Verdana"/>
                <a:ea typeface="Verdana"/>
                <a:cs typeface="Verdana"/>
                <a:sym typeface="Verdana"/>
              </a:rPr>
              <a:t>def</a:t>
            </a:r>
            <a:r>
              <a:rPr b="1" sz="2000">
                <a:latin typeface="Verdana"/>
                <a:ea typeface="Verdana"/>
                <a:cs typeface="Verdana"/>
                <a:sym typeface="Verdana"/>
              </a:rPr>
              <a:t> in the margin or space next to or above the definition.</a:t>
            </a:r>
            <a:endParaRPr b="1" sz="2000">
              <a:latin typeface="Verdana"/>
              <a:ea typeface="Verdana"/>
              <a:cs typeface="Verdana"/>
              <a:sym typeface="Verdana"/>
            </a:endParaRPr>
          </a:p>
          <a:p>
            <a:pPr lvl="0" marL="239712" indent="-239712">
              <a:spcBef>
                <a:spcPts val="300"/>
              </a:spcBef>
              <a:tabLst>
                <a:tab pos="317500" algn="l"/>
              </a:tabLst>
            </a:pPr>
            <a:r>
              <a:rPr b="1" sz="2000">
                <a:latin typeface="Verdana"/>
                <a:ea typeface="Verdana"/>
                <a:cs typeface="Verdana"/>
                <a:sym typeface="Verdana"/>
              </a:rPr>
              <a:t> </a:t>
            </a:r>
            <a:endParaRPr b="1" sz="2000">
              <a:latin typeface="Verdana"/>
              <a:ea typeface="Verdana"/>
              <a:cs typeface="Verdana"/>
              <a:sym typeface="Verdana"/>
            </a:endParaRPr>
          </a:p>
          <a:p>
            <a:pPr lvl="0" marL="266347" indent="-266347">
              <a:spcBef>
                <a:spcPts val="300"/>
              </a:spcBef>
              <a:buClr>
                <a:srgbClr val="000000"/>
              </a:buClr>
              <a:buSzPct val="100000"/>
              <a:buFont typeface="Arial"/>
              <a:buChar char="•"/>
              <a:tabLst>
                <a:tab pos="317500" algn="l"/>
              </a:tabLst>
            </a:pPr>
            <a:r>
              <a:rPr b="1" sz="2000">
                <a:latin typeface="Verdana"/>
                <a:ea typeface="Verdana"/>
                <a:cs typeface="Verdana"/>
                <a:sym typeface="Verdana"/>
              </a:rPr>
              <a:t>Definitions may also be embedded in the text for other difficult words that are not bolded or part of the key content vocabulary for that lesson.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35">
                                            <p:txEl>
                                              <p:pRg st="1" end="1"/>
                                            </p:txEl>
                                          </p:spTgt>
                                        </p:tgtEl>
                                        <p:attrNameLst>
                                          <p:attrName>style.visibility</p:attrName>
                                        </p:attrNameLst>
                                      </p:cBhvr>
                                      <p:to>
                                        <p:strVal val="visible"/>
                                      </p:to>
                                    </p:set>
                                    <p:anim calcmode="lin" valueType="num">
                                      <p:cBhvr>
                                        <p:cTn id="7" dur="500" fill="hold"/>
                                        <p:tgtEl>
                                          <p:spTgt spid="23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35">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235">
                                            <p:txEl>
                                              <p:pRg st="2" end="2"/>
                                            </p:txEl>
                                          </p:spTgt>
                                        </p:tgtEl>
                                        <p:attrNameLst>
                                          <p:attrName>style.visibility</p:attrName>
                                        </p:attrNameLst>
                                      </p:cBhvr>
                                      <p:to>
                                        <p:strVal val="visible"/>
                                      </p:to>
                                    </p:set>
                                    <p:anim calcmode="lin" valueType="num">
                                      <p:cBhvr>
                                        <p:cTn id="12" dur="500" fill="hold"/>
                                        <p:tgtEl>
                                          <p:spTgt spid="235">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35">
                                            <p:txEl>
                                              <p:pRg st="3" end="3"/>
                                            </p:txEl>
                                          </p:spTgt>
                                        </p:tgtEl>
                                        <p:attrNameLst>
                                          <p:attrName>style.visibility</p:attrName>
                                        </p:attrNameLst>
                                      </p:cBhvr>
                                      <p:to>
                                        <p:strVal val="visible"/>
                                      </p:to>
                                    </p:set>
                                    <p:anim calcmode="lin" valueType="num">
                                      <p:cBhvr>
                                        <p:cTn id="18" dur="500" fill="hold"/>
                                        <p:tgtEl>
                                          <p:spTgt spid="235">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235">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nodeType="afterEffect" presetClass="entr" presetSubtype="4" presetID="2" grpId="1" fill="hold">
                                  <p:stCondLst>
                                    <p:cond delay="0"/>
                                  </p:stCondLst>
                                  <p:iterate type="el" backwards="0">
                                    <p:tmAbs val="0"/>
                                  </p:iterate>
                                  <p:childTnLst>
                                    <p:set>
                                      <p:cBhvr>
                                        <p:cTn id="22" fill="hold"/>
                                        <p:tgtEl>
                                          <p:spTgt spid="235">
                                            <p:txEl>
                                              <p:pRg st="4" end="4"/>
                                            </p:txEl>
                                          </p:spTgt>
                                        </p:tgtEl>
                                        <p:attrNameLst>
                                          <p:attrName>style.visibility</p:attrName>
                                        </p:attrNameLst>
                                      </p:cBhvr>
                                      <p:to>
                                        <p:strVal val="visible"/>
                                      </p:to>
                                    </p:set>
                                    <p:anim calcmode="lin" valueType="num">
                                      <p:cBhvr>
                                        <p:cTn id="23" dur="500" fill="hold"/>
                                        <p:tgtEl>
                                          <p:spTgt spid="235">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2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35">
                                            <p:txEl>
                                              <p:pRg st="5" end="5"/>
                                            </p:txEl>
                                          </p:spTgt>
                                        </p:tgtEl>
                                        <p:attrNameLst>
                                          <p:attrName>style.visibility</p:attrName>
                                        </p:attrNameLst>
                                      </p:cBhvr>
                                      <p:to>
                                        <p:strVal val="visible"/>
                                      </p:to>
                                    </p:set>
                                    <p:anim calcmode="lin" valueType="num">
                                      <p:cBhvr>
                                        <p:cTn id="29" dur="500" fill="hold"/>
                                        <p:tgtEl>
                                          <p:spTgt spid="235">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2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5" grpId="1"/>
    </p:bldLst>
  </p:timing>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7" name="Shape 237"/>
          <p:cNvSpPr/>
          <p:nvPr/>
        </p:nvSpPr>
        <p:spPr>
          <a:xfrm>
            <a:off x="609600" y="703262"/>
            <a:ext cx="7620000" cy="424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1200">
              <a:latin typeface="Verdana"/>
              <a:ea typeface="Verdana"/>
              <a:cs typeface="Verdana"/>
              <a:sym typeface="Verdana"/>
            </a:endParaRPr>
          </a:p>
          <a:p>
            <a:pPr lvl="0"/>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Put an asterisk next to transition words or phrases within the text—Similar to headings and subheadings, transitions note a change is occurring. </a:t>
            </a:r>
            <a:endParaRPr b="1" sz="2000">
              <a:latin typeface="Verdana"/>
              <a:ea typeface="Verdana"/>
              <a:cs typeface="Verdana"/>
              <a:sym typeface="Verdana"/>
            </a:endParaRPr>
          </a:p>
          <a:p>
            <a:pPr lvl="0"/>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Transitions can be words (e.g., </a:t>
            </a:r>
            <a:r>
              <a:rPr b="1" i="1" sz="2000">
                <a:latin typeface="Verdana"/>
                <a:ea typeface="Verdana"/>
                <a:cs typeface="Verdana"/>
                <a:sym typeface="Verdana"/>
              </a:rPr>
              <a:t>however, first</a:t>
            </a:r>
            <a:r>
              <a:rPr b="1" sz="2000">
                <a:latin typeface="Verdana"/>
                <a:ea typeface="Verdana"/>
                <a:cs typeface="Verdana"/>
                <a:sym typeface="Verdana"/>
              </a:rPr>
              <a:t>) or they can be phrases (e.g., </a:t>
            </a:r>
            <a:r>
              <a:rPr b="1" i="1" sz="2000">
                <a:latin typeface="Verdana"/>
                <a:ea typeface="Verdana"/>
                <a:cs typeface="Verdana"/>
                <a:sym typeface="Verdana"/>
              </a:rPr>
              <a:t>on the other hand, in 1944</a:t>
            </a:r>
            <a:r>
              <a:rPr b="1" sz="2000">
                <a:latin typeface="Verdana"/>
                <a:ea typeface="Verdana"/>
                <a:cs typeface="Verdana"/>
                <a:sym typeface="Verdana"/>
              </a:rPr>
              <a:t>). </a:t>
            </a:r>
            <a:endParaRPr b="1" sz="2000">
              <a:latin typeface="Verdana"/>
              <a:ea typeface="Verdana"/>
              <a:cs typeface="Verdana"/>
              <a:sym typeface="Verdana"/>
            </a:endParaRPr>
          </a:p>
          <a:p>
            <a:pPr lvl="0">
              <a:buClr>
                <a:srgbClr val="000000"/>
              </a:buClr>
              <a:buSzPct val="100000"/>
              <a:buFont typeface="Arial"/>
              <a:buChar char="•"/>
            </a:pPr>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These transitions are signals indicating that something is about to change, like the subject, date, or condition. An asterisk should be drawn next to transitions.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37">
                                            <p:txEl>
                                              <p:pRg st="2" end="2"/>
                                            </p:txEl>
                                          </p:spTgt>
                                        </p:tgtEl>
                                        <p:attrNameLst>
                                          <p:attrName>style.visibility</p:attrName>
                                        </p:attrNameLst>
                                      </p:cBhvr>
                                      <p:to>
                                        <p:strVal val="visible"/>
                                      </p:to>
                                    </p:set>
                                    <p:anim calcmode="lin" valueType="num">
                                      <p:cBhvr>
                                        <p:cTn id="7" dur="500" fill="hold"/>
                                        <p:tgtEl>
                                          <p:spTgt spid="237">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3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237">
                                            <p:txEl>
                                              <p:pRg st="3" end="3"/>
                                            </p:txEl>
                                          </p:spTgt>
                                        </p:tgtEl>
                                        <p:attrNameLst>
                                          <p:attrName>style.visibility</p:attrName>
                                        </p:attrNameLst>
                                      </p:cBhvr>
                                      <p:to>
                                        <p:strVal val="visible"/>
                                      </p:to>
                                    </p:set>
                                    <p:anim calcmode="lin" valueType="num">
                                      <p:cBhvr>
                                        <p:cTn id="12" dur="500" fill="hold"/>
                                        <p:tgtEl>
                                          <p:spTgt spid="237">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37">
                                            <p:txEl>
                                              <p:pRg st="4" end="4"/>
                                            </p:txEl>
                                          </p:spTgt>
                                        </p:tgtEl>
                                        <p:attrNameLst>
                                          <p:attrName>style.visibility</p:attrName>
                                        </p:attrNameLst>
                                      </p:cBhvr>
                                      <p:to>
                                        <p:strVal val="visible"/>
                                      </p:to>
                                    </p:set>
                                    <p:anim calcmode="lin" valueType="num">
                                      <p:cBhvr>
                                        <p:cTn id="18" dur="500" fill="hold"/>
                                        <p:tgtEl>
                                          <p:spTgt spid="237">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23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nodeType="afterEffect" presetClass="entr" presetSubtype="4" presetID="2" grpId="1" fill="hold">
                                  <p:stCondLst>
                                    <p:cond delay="0"/>
                                  </p:stCondLst>
                                  <p:iterate type="el" backwards="0">
                                    <p:tmAbs val="0"/>
                                  </p:iterate>
                                  <p:childTnLst>
                                    <p:set>
                                      <p:cBhvr>
                                        <p:cTn id="22" fill="hold"/>
                                        <p:tgtEl>
                                          <p:spTgt spid="237">
                                            <p:txEl>
                                              <p:pRg st="5" end="5"/>
                                            </p:txEl>
                                          </p:spTgt>
                                        </p:tgtEl>
                                        <p:attrNameLst>
                                          <p:attrName>style.visibility</p:attrName>
                                        </p:attrNameLst>
                                      </p:cBhvr>
                                      <p:to>
                                        <p:strVal val="visible"/>
                                      </p:to>
                                    </p:set>
                                    <p:anim calcmode="lin" valueType="num">
                                      <p:cBhvr>
                                        <p:cTn id="23" dur="500" fill="hold"/>
                                        <p:tgtEl>
                                          <p:spTgt spid="237">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37">
                                            <p:txEl>
                                              <p:pRg st="6" end="6"/>
                                            </p:txEl>
                                          </p:spTgt>
                                        </p:tgtEl>
                                        <p:attrNameLst>
                                          <p:attrName>style.visibility</p:attrName>
                                        </p:attrNameLst>
                                      </p:cBhvr>
                                      <p:to>
                                        <p:strVal val="visible"/>
                                      </p:to>
                                    </p:set>
                                    <p:anim calcmode="lin" valueType="num">
                                      <p:cBhvr>
                                        <p:cTn id="29" dur="500" fill="hold"/>
                                        <p:tgtEl>
                                          <p:spTgt spid="237">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23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7" grpId="1"/>
    </p:bldLst>
  </p:timing>
</p:sld>
</file>

<file path=ppt/slides/slide1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41" name="Shape 241"/>
          <p:cNvSpPr/>
          <p:nvPr/>
        </p:nvSpPr>
        <p:spPr>
          <a:xfrm>
            <a:off x="838200" y="1600200"/>
            <a:ext cx="7162800" cy="3291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46263" indent="-446263">
              <a:spcBef>
                <a:spcPts val="300"/>
              </a:spcBef>
              <a:buClr>
                <a:srgbClr val="000000"/>
              </a:buClr>
              <a:buSzPct val="100000"/>
              <a:buFont typeface="Arial"/>
              <a:buChar char="•"/>
              <a:tabLst>
                <a:tab pos="317500" algn="l"/>
              </a:tabLst>
            </a:pPr>
            <a:r>
              <a:rPr b="1" sz="2000">
                <a:latin typeface="Verdana"/>
                <a:ea typeface="Verdana"/>
                <a:cs typeface="Verdana"/>
                <a:sym typeface="Verdana"/>
              </a:rPr>
              <a:t>Write </a:t>
            </a:r>
            <a:r>
              <a:rPr b="1" i="1" sz="2000">
                <a:latin typeface="Verdana"/>
                <a:ea typeface="Verdana"/>
                <a:cs typeface="Verdana"/>
                <a:sym typeface="Verdana"/>
              </a:rPr>
              <a:t>concl</a:t>
            </a:r>
            <a:r>
              <a:rPr b="1" sz="2000">
                <a:latin typeface="Verdana"/>
                <a:ea typeface="Verdana"/>
                <a:cs typeface="Verdana"/>
                <a:sym typeface="Verdana"/>
              </a:rPr>
              <a:t> next to any major conclusions—Conclusions are usually found at the end of a paragraph, section, or reading. </a:t>
            </a:r>
            <a:endParaRPr b="1" sz="2000">
              <a:latin typeface="Verdana"/>
              <a:ea typeface="Verdana"/>
              <a:cs typeface="Verdana"/>
              <a:sym typeface="Verdana"/>
            </a:endParaRPr>
          </a:p>
          <a:p>
            <a:pPr lvl="0" marL="401637" indent="-401637">
              <a:spcBef>
                <a:spcPts val="300"/>
              </a:spcBef>
              <a:tabLst>
                <a:tab pos="317500" algn="l"/>
              </a:tabLst>
            </a:pPr>
            <a:endParaRPr b="1" sz="2000">
              <a:latin typeface="Verdana"/>
              <a:ea typeface="Verdana"/>
              <a:cs typeface="Verdana"/>
              <a:sym typeface="Verdana"/>
            </a:endParaRPr>
          </a:p>
          <a:p>
            <a:pPr lvl="0" marL="446263" indent="-446263">
              <a:spcBef>
                <a:spcPts val="300"/>
              </a:spcBef>
              <a:buClr>
                <a:srgbClr val="000000"/>
              </a:buClr>
              <a:buSzPct val="100000"/>
              <a:buFont typeface="Arial"/>
              <a:buChar char="•"/>
              <a:tabLst>
                <a:tab pos="317500" algn="l"/>
              </a:tabLst>
            </a:pPr>
            <a:r>
              <a:rPr b="1" sz="2000">
                <a:latin typeface="Verdana"/>
                <a:ea typeface="Verdana"/>
                <a:cs typeface="Verdana"/>
                <a:sym typeface="Verdana"/>
              </a:rPr>
              <a:t>They often summarize a large portion of preceding text. </a:t>
            </a:r>
            <a:endParaRPr b="1" sz="2000">
              <a:latin typeface="Verdana"/>
              <a:ea typeface="Verdana"/>
              <a:cs typeface="Verdana"/>
              <a:sym typeface="Verdana"/>
            </a:endParaRPr>
          </a:p>
          <a:p>
            <a:pPr lvl="0" marL="401637" indent="-401637">
              <a:spcBef>
                <a:spcPts val="300"/>
              </a:spcBef>
              <a:buClr>
                <a:srgbClr val="000000"/>
              </a:buClr>
              <a:buSzPct val="100000"/>
              <a:buFont typeface="Arial"/>
              <a:buChar char="•"/>
              <a:tabLst>
                <a:tab pos="317500" algn="l"/>
              </a:tabLst>
            </a:pPr>
            <a:endParaRPr b="1" sz="2000">
              <a:latin typeface="Verdana"/>
              <a:ea typeface="Verdana"/>
              <a:cs typeface="Verdana"/>
              <a:sym typeface="Verdana"/>
            </a:endParaRPr>
          </a:p>
          <a:p>
            <a:pPr lvl="0" marL="446263" indent="-446263">
              <a:spcBef>
                <a:spcPts val="300"/>
              </a:spcBef>
              <a:buClr>
                <a:srgbClr val="000000"/>
              </a:buClr>
              <a:buSzPct val="100000"/>
              <a:buFont typeface="Arial"/>
              <a:buChar char="•"/>
              <a:tabLst>
                <a:tab pos="317500" algn="l"/>
              </a:tabLst>
            </a:pPr>
            <a:r>
              <a:rPr b="1" sz="2000">
                <a:latin typeface="Verdana"/>
                <a:ea typeface="Verdana"/>
                <a:cs typeface="Verdana"/>
                <a:sym typeface="Verdana"/>
              </a:rPr>
              <a:t>Not every text will have conclusions. </a:t>
            </a:r>
            <a:r>
              <a:rPr b="1" i="1" sz="2000">
                <a:latin typeface="Verdana"/>
                <a:ea typeface="Verdana"/>
                <a:cs typeface="Verdana"/>
                <a:sym typeface="Verdana"/>
              </a:rPr>
              <a:t>Concl</a:t>
            </a:r>
            <a:r>
              <a:rPr b="1" sz="2000">
                <a:latin typeface="Verdana"/>
                <a:ea typeface="Verdana"/>
                <a:cs typeface="Verdana"/>
                <a:sym typeface="Verdana"/>
              </a:rPr>
              <a:t> should be written next to or above any conclusions in the text.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41">
                                            <p:bg/>
                                          </p:spTgt>
                                        </p:tgtEl>
                                        <p:attrNameLst>
                                          <p:attrName>style.visibility</p:attrName>
                                        </p:attrNameLst>
                                      </p:cBhvr>
                                      <p:to>
                                        <p:strVal val="visible"/>
                                      </p:to>
                                    </p:set>
                                    <p:anim calcmode="lin" valueType="num">
                                      <p:cBhvr>
                                        <p:cTn id="7" dur="500" fill="hold"/>
                                        <p:tgtEl>
                                          <p:spTgt spid="241">
                                            <p:bg/>
                                          </p:spTgt>
                                        </p:tgtEl>
                                        <p:attrNameLst>
                                          <p:attrName>ppt_x</p:attrName>
                                        </p:attrNameLst>
                                      </p:cBhvr>
                                      <p:tavLst>
                                        <p:tav tm="0">
                                          <p:val>
                                            <p:strVal val="#ppt_x"/>
                                          </p:val>
                                        </p:tav>
                                        <p:tav tm="100000">
                                          <p:val>
                                            <p:strVal val="#ppt_x"/>
                                          </p:val>
                                        </p:tav>
                                      </p:tavLst>
                                    </p:anim>
                                    <p:anim calcmode="lin" valueType="num">
                                      <p:cBhvr>
                                        <p:cTn id="8" dur="500" fill="hold"/>
                                        <p:tgtEl>
                                          <p:spTgt spid="241">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41">
                                            <p:txEl>
                                              <p:pRg st="0" end="0"/>
                                            </p:txEl>
                                          </p:spTgt>
                                        </p:tgtEl>
                                        <p:attrNameLst>
                                          <p:attrName>style.visibility</p:attrName>
                                        </p:attrNameLst>
                                      </p:cBhvr>
                                      <p:to>
                                        <p:strVal val="visible"/>
                                      </p:to>
                                    </p:set>
                                    <p:anim calcmode="lin" valueType="num">
                                      <p:cBhvr>
                                        <p:cTn id="11" dur="500" fill="hold"/>
                                        <p:tgtEl>
                                          <p:spTgt spid="24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4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241">
                                            <p:txEl>
                                              <p:pRg st="1" end="1"/>
                                            </p:txEl>
                                          </p:spTgt>
                                        </p:tgtEl>
                                        <p:attrNameLst>
                                          <p:attrName>style.visibility</p:attrName>
                                        </p:attrNameLst>
                                      </p:cBhvr>
                                      <p:to>
                                        <p:strVal val="visible"/>
                                      </p:to>
                                    </p:set>
                                    <p:anim calcmode="lin" valueType="num">
                                      <p:cBhvr>
                                        <p:cTn id="16" dur="500" fill="hold"/>
                                        <p:tgtEl>
                                          <p:spTgt spid="24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241">
                                            <p:txEl>
                                              <p:pRg st="2" end="2"/>
                                            </p:txEl>
                                          </p:spTgt>
                                        </p:tgtEl>
                                        <p:attrNameLst>
                                          <p:attrName>style.visibility</p:attrName>
                                        </p:attrNameLst>
                                      </p:cBhvr>
                                      <p:to>
                                        <p:strVal val="visible"/>
                                      </p:to>
                                    </p:set>
                                    <p:anim calcmode="lin" valueType="num">
                                      <p:cBhvr>
                                        <p:cTn id="22" dur="500" fill="hold"/>
                                        <p:tgtEl>
                                          <p:spTgt spid="24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nodeType="afterEffect" presetClass="entr" presetSubtype="4" presetID="2" grpId="1" fill="hold">
                                  <p:stCondLst>
                                    <p:cond delay="0"/>
                                  </p:stCondLst>
                                  <p:iterate type="el" backwards="0">
                                    <p:tmAbs val="0"/>
                                  </p:iterate>
                                  <p:childTnLst>
                                    <p:set>
                                      <p:cBhvr>
                                        <p:cTn id="26" fill="hold"/>
                                        <p:tgtEl>
                                          <p:spTgt spid="241">
                                            <p:txEl>
                                              <p:pRg st="3" end="3"/>
                                            </p:txEl>
                                          </p:spTgt>
                                        </p:tgtEl>
                                        <p:attrNameLst>
                                          <p:attrName>style.visibility</p:attrName>
                                        </p:attrNameLst>
                                      </p:cBhvr>
                                      <p:to>
                                        <p:strVal val="visible"/>
                                      </p:to>
                                    </p:set>
                                    <p:anim calcmode="lin" valueType="num">
                                      <p:cBhvr>
                                        <p:cTn id="27" dur="500" fill="hold"/>
                                        <p:tgtEl>
                                          <p:spTgt spid="24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1" fill="hold">
                                  <p:stCondLst>
                                    <p:cond delay="0"/>
                                  </p:stCondLst>
                                  <p:iterate type="el" backwards="0">
                                    <p:tmAbs val="0"/>
                                  </p:iterate>
                                  <p:childTnLst>
                                    <p:set>
                                      <p:cBhvr>
                                        <p:cTn id="32" fill="hold"/>
                                        <p:tgtEl>
                                          <p:spTgt spid="241">
                                            <p:txEl>
                                              <p:pRg st="4" end="4"/>
                                            </p:txEl>
                                          </p:spTgt>
                                        </p:tgtEl>
                                        <p:attrNameLst>
                                          <p:attrName>style.visibility</p:attrName>
                                        </p:attrNameLst>
                                      </p:cBhvr>
                                      <p:to>
                                        <p:strVal val="visible"/>
                                      </p:to>
                                    </p:set>
                                    <p:anim calcmode="lin" valueType="num">
                                      <p:cBhvr>
                                        <p:cTn id="33" dur="500" fill="hold"/>
                                        <p:tgtEl>
                                          <p:spTgt spid="241">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1" grpId="1"/>
    </p:bldLst>
  </p:timing>
</p:sld>
</file>

<file path=ppt/slides/slide1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43" name="Shape 243"/>
          <p:cNvSpPr/>
          <p:nvPr/>
        </p:nvSpPr>
        <p:spPr>
          <a:xfrm>
            <a:off x="609600" y="958849"/>
            <a:ext cx="7620000" cy="379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39712" indent="-239712">
              <a:spcBef>
                <a:spcPts val="300"/>
              </a:spcBef>
              <a:tabLst>
                <a:tab pos="317500" algn="l"/>
              </a:tabLst>
            </a:pPr>
            <a:endParaRPr sz="1200">
              <a:latin typeface="Verdana"/>
              <a:ea typeface="Verdana"/>
              <a:cs typeface="Verdana"/>
              <a:sym typeface="Verdana"/>
            </a:endParaRPr>
          </a:p>
          <a:p>
            <a:pPr lvl="0" marL="239712" indent="-239712">
              <a:spcBef>
                <a:spcPts val="300"/>
              </a:spcBef>
              <a:tabLst>
                <a:tab pos="317500" algn="l"/>
              </a:tabLst>
            </a:pPr>
            <a:endParaRPr sz="1200">
              <a:latin typeface="Verdana"/>
              <a:ea typeface="Verdana"/>
              <a:cs typeface="Verdana"/>
              <a:sym typeface="Verdana"/>
            </a:endParaRPr>
          </a:p>
          <a:p>
            <a:pPr lvl="0" marL="239712" indent="-239712">
              <a:spcBef>
                <a:spcPts val="300"/>
              </a:spcBef>
              <a:tabLst>
                <a:tab pos="317500" algn="l"/>
              </a:tabLst>
            </a:pPr>
            <a:r>
              <a:rPr sz="1200">
                <a:latin typeface="Verdana"/>
                <a:ea typeface="Verdana"/>
                <a:cs typeface="Verdana"/>
                <a:sym typeface="Verdana"/>
              </a:rPr>
              <a:t>   </a:t>
            </a:r>
            <a:endParaRPr sz="1200">
              <a:latin typeface="Verdana"/>
              <a:ea typeface="Verdana"/>
              <a:cs typeface="Verdana"/>
              <a:sym typeface="Verdana"/>
            </a:endParaRPr>
          </a:p>
          <a:p>
            <a:pPr lvl="0" marL="159808" indent="-159808">
              <a:spcBef>
                <a:spcPts val="300"/>
              </a:spcBef>
              <a:buClr>
                <a:srgbClr val="000000"/>
              </a:buClr>
              <a:buSzPct val="100000"/>
              <a:buFont typeface="Arial"/>
              <a:buChar char="•"/>
              <a:tabLst>
                <a:tab pos="317500" algn="l"/>
              </a:tabLst>
            </a:pPr>
            <a:r>
              <a:rPr sz="1200">
                <a:latin typeface="Verdana"/>
                <a:ea typeface="Verdana"/>
                <a:cs typeface="Verdana"/>
                <a:sym typeface="Verdana"/>
              </a:rPr>
              <a:t> </a:t>
            </a:r>
            <a:r>
              <a:rPr b="1" sz="2400">
                <a:latin typeface="Verdana"/>
                <a:ea typeface="Verdana"/>
                <a:cs typeface="Verdana"/>
                <a:sym typeface="Verdana"/>
              </a:rPr>
              <a:t>Write </a:t>
            </a:r>
            <a:r>
              <a:rPr b="1" i="1" sz="2400">
                <a:latin typeface="Verdana"/>
                <a:ea typeface="Verdana"/>
                <a:cs typeface="Verdana"/>
                <a:sym typeface="Verdana"/>
              </a:rPr>
              <a:t>inf</a:t>
            </a:r>
            <a:r>
              <a:rPr b="1" sz="2400">
                <a:latin typeface="Verdana"/>
                <a:ea typeface="Verdana"/>
                <a:cs typeface="Verdana"/>
                <a:sym typeface="Verdana"/>
              </a:rPr>
              <a:t> next to inferred information—An inference is part of the text that assumes the reader already knows something or has already learned about a specific topic. </a:t>
            </a:r>
            <a:endParaRPr b="1" sz="2400">
              <a:latin typeface="Verdana"/>
              <a:ea typeface="Verdana"/>
              <a:cs typeface="Verdana"/>
              <a:sym typeface="Verdana"/>
            </a:endParaRPr>
          </a:p>
          <a:p>
            <a:pPr lvl="0" marL="239712" indent="-239712">
              <a:spcBef>
                <a:spcPts val="300"/>
              </a:spcBef>
              <a:tabLst>
                <a:tab pos="317500" algn="l"/>
              </a:tabLst>
            </a:pPr>
            <a:endParaRPr b="1" sz="2400">
              <a:latin typeface="Verdana"/>
              <a:ea typeface="Verdana"/>
              <a:cs typeface="Verdana"/>
              <a:sym typeface="Verdana"/>
            </a:endParaRPr>
          </a:p>
          <a:p>
            <a:pPr lvl="0" marL="319616" indent="-319616">
              <a:spcBef>
                <a:spcPts val="300"/>
              </a:spcBef>
              <a:buClr>
                <a:srgbClr val="000000"/>
              </a:buClr>
              <a:buSzPct val="100000"/>
              <a:buFont typeface="Arial"/>
              <a:buChar char="•"/>
              <a:tabLst>
                <a:tab pos="317500" algn="l"/>
              </a:tabLst>
            </a:pPr>
            <a:r>
              <a:rPr b="1" sz="2400">
                <a:latin typeface="Verdana"/>
                <a:ea typeface="Verdana"/>
                <a:cs typeface="Verdana"/>
                <a:sym typeface="Verdana"/>
              </a:rPr>
              <a:t>When an inference appears in the text, </a:t>
            </a:r>
            <a:r>
              <a:rPr b="1" i="1" sz="2400">
                <a:latin typeface="Verdana"/>
                <a:ea typeface="Verdana"/>
                <a:cs typeface="Verdana"/>
                <a:sym typeface="Verdana"/>
              </a:rPr>
              <a:t>inf</a:t>
            </a:r>
            <a:r>
              <a:rPr b="1" sz="2400">
                <a:latin typeface="Verdana"/>
                <a:ea typeface="Verdana"/>
                <a:cs typeface="Verdana"/>
                <a:sym typeface="Verdana"/>
              </a:rPr>
              <a:t> should be written in the margin or space next to or above it.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43">
                                            <p:txEl>
                                              <p:pRg st="3" end="3"/>
                                            </p:txEl>
                                          </p:spTgt>
                                        </p:tgtEl>
                                        <p:attrNameLst>
                                          <p:attrName>style.visibility</p:attrName>
                                        </p:attrNameLst>
                                      </p:cBhvr>
                                      <p:to>
                                        <p:strVal val="visible"/>
                                      </p:to>
                                    </p:set>
                                    <p:anim calcmode="lin" valueType="num">
                                      <p:cBhvr>
                                        <p:cTn id="7" dur="500" fill="hold"/>
                                        <p:tgtEl>
                                          <p:spTgt spid="243">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243">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243">
                                            <p:txEl>
                                              <p:pRg st="4" end="4"/>
                                            </p:txEl>
                                          </p:spTgt>
                                        </p:tgtEl>
                                        <p:attrNameLst>
                                          <p:attrName>style.visibility</p:attrName>
                                        </p:attrNameLst>
                                      </p:cBhvr>
                                      <p:to>
                                        <p:strVal val="visible"/>
                                      </p:to>
                                    </p:set>
                                    <p:anim calcmode="lin" valueType="num">
                                      <p:cBhvr>
                                        <p:cTn id="12" dur="500" fill="hold"/>
                                        <p:tgtEl>
                                          <p:spTgt spid="243">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43">
                                            <p:txEl>
                                              <p:pRg st="5" end="5"/>
                                            </p:txEl>
                                          </p:spTgt>
                                        </p:tgtEl>
                                        <p:attrNameLst>
                                          <p:attrName>style.visibility</p:attrName>
                                        </p:attrNameLst>
                                      </p:cBhvr>
                                      <p:to>
                                        <p:strVal val="visible"/>
                                      </p:to>
                                    </p:set>
                                    <p:anim calcmode="lin" valueType="num">
                                      <p:cBhvr>
                                        <p:cTn id="18" dur="500" fill="hold"/>
                                        <p:tgtEl>
                                          <p:spTgt spid="24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Lst>
  </p:timing>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47" name="Shape 247"/>
          <p:cNvSpPr/>
          <p:nvPr/>
        </p:nvSpPr>
        <p:spPr>
          <a:xfrm>
            <a:off x="500062" y="1254125"/>
            <a:ext cx="7983538" cy="405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7758" indent="-267758">
              <a:spcBef>
                <a:spcPts val="300"/>
              </a:spcBef>
              <a:buClr>
                <a:srgbClr val="000000"/>
              </a:buClr>
              <a:buSzPct val="100000"/>
              <a:buFont typeface="Arial"/>
              <a:buChar char="•"/>
              <a:tabLst>
                <a:tab pos="317500" algn="l"/>
              </a:tabLst>
            </a:pPr>
            <a:r>
              <a:rPr sz="1200">
                <a:latin typeface="Verdana"/>
                <a:ea typeface="Verdana"/>
                <a:cs typeface="Verdana"/>
                <a:sym typeface="Verdana"/>
              </a:rPr>
              <a:t> </a:t>
            </a:r>
            <a:r>
              <a:rPr b="1" sz="3200">
                <a:latin typeface="Verdana"/>
                <a:ea typeface="Verdana"/>
                <a:cs typeface="Verdana"/>
                <a:sym typeface="Verdana"/>
              </a:rPr>
              <a:t>Put an equal sign with a circle around it next to important formulas or equations—All important equations or formulas should be labeled this way to help students to easily find information when answering questions or solving problems.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47"/>
                                        </p:tgtEl>
                                        <p:attrNameLst>
                                          <p:attrName>style.visibility</p:attrName>
                                        </p:attrNameLst>
                                      </p:cBhvr>
                                      <p:to>
                                        <p:strVal val="visible"/>
                                      </p:to>
                                    </p:set>
                                    <p:anim calcmode="lin" valueType="num">
                                      <p:cBhvr>
                                        <p:cTn id="7" dur="500" fill="hold"/>
                                        <p:tgtEl>
                                          <p:spTgt spid="247"/>
                                        </p:tgtEl>
                                        <p:attrNameLst>
                                          <p:attrName>ppt_x</p:attrName>
                                        </p:attrNameLst>
                                      </p:cBhvr>
                                      <p:tavLst>
                                        <p:tav tm="0">
                                          <p:val>
                                            <p:strVal val="#ppt_x"/>
                                          </p:val>
                                        </p:tav>
                                        <p:tav tm="100000">
                                          <p:val>
                                            <p:strVal val="#ppt_x"/>
                                          </p:val>
                                        </p:tav>
                                      </p:tavLst>
                                    </p:anim>
                                    <p:anim calcmode="lin" valueType="num">
                                      <p:cBhvr>
                                        <p:cTn id="8"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304800" y="1447800"/>
            <a:ext cx="8466138" cy="3977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624769" indent="-624769">
              <a:buClr>
                <a:srgbClr val="000000"/>
              </a:buClr>
              <a:buSzPct val="100000"/>
              <a:buFont typeface="Arial"/>
              <a:buChar char="•"/>
            </a:pPr>
            <a:r>
              <a:rPr b="1" sz="2800">
                <a:latin typeface="Verdana"/>
                <a:ea typeface="Verdana"/>
                <a:cs typeface="Verdana"/>
                <a:sym typeface="Verdana"/>
              </a:rPr>
              <a:t>Put a question mark next to confusing information—A question mark should be drawn in the margin or space next to any sentence or paragraph that is confusing or unclear. </a:t>
            </a:r>
            <a:endParaRPr b="1" sz="2800">
              <a:latin typeface="Verdana"/>
              <a:ea typeface="Verdana"/>
              <a:cs typeface="Verdana"/>
              <a:sym typeface="Verdana"/>
            </a:endParaRPr>
          </a:p>
          <a:p>
            <a:pPr lvl="0" marL="401637" indent="-401637">
              <a:buClr>
                <a:srgbClr val="000000"/>
              </a:buClr>
              <a:buSzPct val="100000"/>
              <a:buFont typeface="Arial"/>
              <a:buChar char="•"/>
            </a:pPr>
            <a:endParaRPr b="1" sz="2800">
              <a:latin typeface="Verdana"/>
              <a:ea typeface="Verdana"/>
              <a:cs typeface="Verdana"/>
              <a:sym typeface="Verdana"/>
            </a:endParaRPr>
          </a:p>
          <a:p>
            <a:pPr lvl="0" marL="624769" indent="-624769">
              <a:buClr>
                <a:srgbClr val="000000"/>
              </a:buClr>
              <a:buSzPct val="100000"/>
              <a:buFont typeface="Arial"/>
              <a:buChar char="•"/>
            </a:pPr>
            <a:r>
              <a:rPr b="1" sz="2800">
                <a:latin typeface="Verdana"/>
                <a:ea typeface="Verdana"/>
                <a:cs typeface="Verdana"/>
                <a:sym typeface="Verdana"/>
              </a:rPr>
              <a:t>A question mark can also be placed anywhere there is a question about the text.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anim calcmode="lin" valueType="num">
                                      <p:cBhvr>
                                        <p:cTn id="7" dur="500" fill="hold"/>
                                        <p:tgtEl>
                                          <p:spTgt spid="249">
                                            <p:bg/>
                                          </p:spTgt>
                                        </p:tgtEl>
                                        <p:attrNameLst>
                                          <p:attrName>ppt_x</p:attrName>
                                        </p:attrNameLst>
                                      </p:cBhvr>
                                      <p:tavLst>
                                        <p:tav tm="0">
                                          <p:val>
                                            <p:strVal val="#ppt_x"/>
                                          </p:val>
                                        </p:tav>
                                        <p:tav tm="100000">
                                          <p:val>
                                            <p:strVal val="#ppt_x"/>
                                          </p:val>
                                        </p:tav>
                                      </p:tavLst>
                                    </p:anim>
                                    <p:anim calcmode="lin" valueType="num">
                                      <p:cBhvr>
                                        <p:cTn id="8" dur="500" fill="hold"/>
                                        <p:tgtEl>
                                          <p:spTgt spid="249">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49">
                                            <p:txEl>
                                              <p:pRg st="0" end="0"/>
                                            </p:txEl>
                                          </p:spTgt>
                                        </p:tgtEl>
                                        <p:attrNameLst>
                                          <p:attrName>style.visibility</p:attrName>
                                        </p:attrNameLst>
                                      </p:cBhvr>
                                      <p:to>
                                        <p:strVal val="visible"/>
                                      </p:to>
                                    </p:set>
                                    <p:anim calcmode="lin" valueType="num">
                                      <p:cBhvr>
                                        <p:cTn id="11" dur="500" fill="hold"/>
                                        <p:tgtEl>
                                          <p:spTgt spid="24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4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249">
                                            <p:txEl>
                                              <p:pRg st="1" end="1"/>
                                            </p:txEl>
                                          </p:spTgt>
                                        </p:tgtEl>
                                        <p:attrNameLst>
                                          <p:attrName>style.visibility</p:attrName>
                                        </p:attrNameLst>
                                      </p:cBhvr>
                                      <p:to>
                                        <p:strVal val="visible"/>
                                      </p:to>
                                    </p:set>
                                    <p:anim calcmode="lin" valueType="num">
                                      <p:cBhvr>
                                        <p:cTn id="16" dur="500" fill="hold"/>
                                        <p:tgtEl>
                                          <p:spTgt spid="249">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249">
                                            <p:txEl>
                                              <p:pRg st="2" end="2"/>
                                            </p:txEl>
                                          </p:spTgt>
                                        </p:tgtEl>
                                        <p:attrNameLst>
                                          <p:attrName>style.visibility</p:attrName>
                                        </p:attrNameLst>
                                      </p:cBhvr>
                                      <p:to>
                                        <p:strVal val="visible"/>
                                      </p:to>
                                    </p:set>
                                    <p:anim calcmode="lin" valueType="num">
                                      <p:cBhvr>
                                        <p:cTn id="22" dur="500" fill="hold"/>
                                        <p:tgtEl>
                                          <p:spTgt spid="24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838200" y="1524000"/>
            <a:ext cx="7391400" cy="38898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indent="455612"/>
            <a:r>
              <a:rPr sz="3000">
                <a:latin typeface="Arial"/>
                <a:ea typeface="Arial"/>
                <a:cs typeface="Arial"/>
                <a:sym typeface="Arial"/>
              </a:rPr>
              <a:t>Powers of Government</a:t>
            </a:r>
            <a:endParaRPr sz="3000">
              <a:latin typeface="Arial"/>
              <a:ea typeface="Arial"/>
              <a:cs typeface="Arial"/>
              <a:sym typeface="Arial"/>
            </a:endParaRPr>
          </a:p>
          <a:p>
            <a:pPr lvl="0" indent="455612"/>
            <a:endParaRPr sz="2800">
              <a:latin typeface="Arial"/>
              <a:ea typeface="Arial"/>
              <a:cs typeface="Arial"/>
              <a:sym typeface="Arial"/>
            </a:endParaRPr>
          </a:p>
          <a:p>
            <a:pPr lvl="0" indent="455612"/>
            <a:r>
              <a:rPr sz="2800">
                <a:latin typeface="Arial"/>
                <a:ea typeface="Arial"/>
                <a:cs typeface="Arial"/>
                <a:sym typeface="Arial"/>
              </a:rPr>
              <a:t>The United States has a special system of federal government. The states and the national government share power.  The U.S. Constitution tells how power is shared. It provides the framework for organizing the government.  </a:t>
            </a:r>
            <a:r>
              <a:rPr sz="3700">
                <a:solidFill>
                  <a:srgbClr val="FF0000"/>
                </a:solidFill>
                <a:latin typeface="Arial"/>
                <a:ea typeface="Arial"/>
                <a:cs typeface="Arial"/>
                <a:sym typeface="Arial"/>
              </a:rPr>
              <a:t>?</a:t>
            </a:r>
            <a:endParaRPr sz="3700">
              <a:solidFill>
                <a:srgbClr val="FF0000"/>
              </a:solidFill>
              <a:latin typeface="Arial"/>
              <a:ea typeface="Arial"/>
              <a:cs typeface="Arial"/>
              <a:sym typeface="Arial"/>
            </a:endParaRPr>
          </a:p>
          <a:p>
            <a:pPr lvl="0" indent="455612"/>
            <a:r>
              <a:rPr sz="2800">
                <a:latin typeface="Arial"/>
                <a:ea typeface="Arial"/>
                <a:cs typeface="Arial"/>
                <a:sym typeface="Arial"/>
              </a:rPr>
              <a:t>                                                                  </a:t>
            </a:r>
          </a:p>
        </p:txBody>
      </p:sp>
      <p:sp>
        <p:nvSpPr>
          <p:cNvPr id="254" name="Shape 254"/>
          <p:cNvSpPr/>
          <p:nvPr/>
        </p:nvSpPr>
        <p:spPr>
          <a:xfrm>
            <a:off x="5997575" y="265430"/>
            <a:ext cx="2133600"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200">
                <a:solidFill>
                  <a:srgbClr val="FEFEFE"/>
                </a:solidFill>
              </a:defRPr>
            </a:lvl1pPr>
          </a:lstStyle>
          <a:p>
            <a:pPr lvl="0">
              <a:defRPr sz="1800">
                <a:solidFill>
                  <a:srgbClr val="000000"/>
                </a:solidFill>
              </a:defRPr>
            </a:pPr>
            <a:r>
              <a:rPr sz="1200">
                <a:solidFill>
                  <a:srgbClr val="FEFEFE"/>
                </a:solidFill>
              </a:rPr>
              <a:t>8/1/17</a:t>
            </a:r>
          </a:p>
        </p:txBody>
      </p:sp>
      <p:sp>
        <p:nvSpPr>
          <p:cNvPr id="255" name="Shape 255"/>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16</a:t>
            </a:r>
          </a:p>
        </p:txBody>
      </p:sp>
      <p:sp>
        <p:nvSpPr>
          <p:cNvPr id="256" name="Shape 256"/>
          <p:cNvSpPr/>
          <p:nvPr/>
        </p:nvSpPr>
        <p:spPr>
          <a:xfrm>
            <a:off x="1196975" y="1519237"/>
            <a:ext cx="4338638" cy="4667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FF0000"/>
            </a:solidFill>
            <a:miter lim="400000"/>
          </a:ln>
        </p:spPr>
        <p:txBody>
          <a:bodyPr lIns="0" tIns="0" rIns="0" bIns="0" anchor="ctr"/>
          <a:lstStyle/>
          <a:p>
            <a:pPr lvl="0" algn="ctr" defTabSz="409575">
              <a:defRPr sz="1600">
                <a:solidFill>
                  <a:srgbClr val="FFFFFF"/>
                </a:solidFill>
              </a:defRPr>
            </a:pPr>
          </a:p>
        </p:txBody>
      </p:sp>
      <p:sp>
        <p:nvSpPr>
          <p:cNvPr id="257" name="Shape 257"/>
          <p:cNvSpPr/>
          <p:nvPr/>
        </p:nvSpPr>
        <p:spPr>
          <a:xfrm>
            <a:off x="3179762" y="3903662"/>
            <a:ext cx="1863726" cy="658813"/>
          </a:xfrm>
          <a:prstGeom prst="triangle">
            <a:avLst/>
          </a:prstGeom>
          <a:ln w="12700">
            <a:solidFill>
              <a:srgbClr val="FF0000"/>
            </a:solidFill>
            <a:round/>
          </a:ln>
        </p:spPr>
        <p:txBody>
          <a:bodyPr lIns="0" tIns="0" rIns="0" bIns="0" anchor="ctr"/>
          <a:lstStyle/>
          <a:p>
            <a:pPr lvl="0" algn="ctr" defTabSz="409575">
              <a:defRPr sz="1600">
                <a:solidFill>
                  <a:srgbClr val="FFFFFF"/>
                </a:solidFill>
              </a:defRPr>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1"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3" name="image.png"/>
          <p:cNvPicPr/>
          <p:nvPr/>
        </p:nvPicPr>
        <p:blipFill>
          <a:blip r:embed="rId2">
            <a:extLst/>
          </a:blip>
          <a:stretch>
            <a:fillRect/>
          </a:stretch>
        </p:blipFill>
        <p:spPr>
          <a:xfrm>
            <a:off x="0" y="-84138"/>
            <a:ext cx="9144000" cy="6959601"/>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nvSpPr>
        <p:spPr>
          <a:xfrm>
            <a:off x="990600" y="9234"/>
            <a:ext cx="7642225" cy="18357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indent="455612" defTabSz="912812"/>
            <a:endParaRPr sz="2000">
              <a:latin typeface="Arial"/>
              <a:ea typeface="Arial"/>
              <a:cs typeface="Arial"/>
              <a:sym typeface="Arial"/>
            </a:endParaRPr>
          </a:p>
          <a:p>
            <a:pPr lvl="0" indent="455612" defTabSz="912812"/>
            <a:endParaRPr sz="2000">
              <a:latin typeface="Arial"/>
              <a:ea typeface="Arial"/>
              <a:cs typeface="Arial"/>
              <a:sym typeface="Arial"/>
            </a:endParaRPr>
          </a:p>
          <a:p>
            <a:pPr lvl="0" indent="455612" defTabSz="912812"/>
            <a:r>
              <a:rPr sz="2000">
                <a:latin typeface="Arial"/>
                <a:ea typeface="Arial"/>
                <a:cs typeface="Arial"/>
                <a:sym typeface="Arial"/>
              </a:rPr>
              <a:t>The United States has a special system of federal government. The states and the national government share power.  The U.S. Constitution tells how power is shared. It provides the framework for organizing the government.                                                                   </a:t>
            </a:r>
          </a:p>
        </p:txBody>
      </p:sp>
      <p:sp>
        <p:nvSpPr>
          <p:cNvPr id="266" name="Shape 266"/>
          <p:cNvSpPr/>
          <p:nvPr/>
        </p:nvSpPr>
        <p:spPr>
          <a:xfrm>
            <a:off x="1997075" y="1231900"/>
            <a:ext cx="5372100" cy="304800"/>
          </a:xfrm>
          <a:prstGeom prst="rect">
            <a:avLst/>
          </a:prstGeom>
          <a:ln w="15875">
            <a:solidFill>
              <a:srgbClr val="FF0000"/>
            </a:solidFill>
            <a:round/>
          </a:ln>
        </p:spPr>
        <p:txBody>
          <a:bodyPr lIns="0" tIns="0" rIns="0" bIns="0" anchor="ctr"/>
          <a:lstStyle/>
          <a:p>
            <a:pPr lvl="0" algn="ctr">
              <a:defRPr sz="3600">
                <a:solidFill>
                  <a:srgbClr val="FFFFFF"/>
                </a:solidFill>
              </a:defRPr>
            </a:pPr>
          </a:p>
        </p:txBody>
      </p:sp>
      <p:sp>
        <p:nvSpPr>
          <p:cNvPr id="267" name="Shape 267"/>
          <p:cNvSpPr/>
          <p:nvPr/>
        </p:nvSpPr>
        <p:spPr>
          <a:xfrm>
            <a:off x="995362" y="1590675"/>
            <a:ext cx="6373813" cy="304800"/>
          </a:xfrm>
          <a:prstGeom prst="rect">
            <a:avLst/>
          </a:prstGeom>
          <a:ln w="15875">
            <a:solidFill>
              <a:srgbClr val="FF0000"/>
            </a:solidFill>
            <a:round/>
          </a:ln>
        </p:spPr>
        <p:txBody>
          <a:bodyPr lIns="0" tIns="0" rIns="0" bIns="0" anchor="ctr"/>
          <a:lstStyle/>
          <a:p>
            <a:pPr lvl="0" algn="ctr">
              <a:defRPr sz="3600">
                <a:solidFill>
                  <a:srgbClr val="FFFFFF"/>
                </a:solidFill>
              </a:defRPr>
            </a:pPr>
          </a:p>
        </p:txBody>
      </p:sp>
      <p:grpSp>
        <p:nvGrpSpPr>
          <p:cNvPr id="270" name="Group 270"/>
          <p:cNvGrpSpPr/>
          <p:nvPr/>
        </p:nvGrpSpPr>
        <p:grpSpPr>
          <a:xfrm>
            <a:off x="339724" y="1937861"/>
            <a:ext cx="5070477" cy="4917441"/>
            <a:chOff x="0" y="0"/>
            <a:chExt cx="5070475" cy="4917440"/>
          </a:xfrm>
        </p:grpSpPr>
        <p:sp>
          <p:nvSpPr>
            <p:cNvPr id="268" name="Shape 268"/>
            <p:cNvSpPr/>
            <p:nvPr/>
          </p:nvSpPr>
          <p:spPr>
            <a:xfrm>
              <a:off x="0" y="530701"/>
              <a:ext cx="5070476" cy="3856038"/>
            </a:xfrm>
            <a:prstGeom prst="rect">
              <a:avLst/>
            </a:prstGeom>
            <a:solidFill>
              <a:srgbClr val="FFFF00"/>
            </a:solidFill>
            <a:ln w="15875" cap="flat">
              <a:solidFill>
                <a:srgbClr val="FFFF00"/>
              </a:solidFill>
              <a:prstDash val="solid"/>
              <a:round/>
            </a:ln>
            <a:effectLst/>
          </p:spPr>
          <p:txBody>
            <a:bodyPr wrap="square" lIns="0" tIns="0" rIns="0" bIns="0" numCol="1" anchor="ctr">
              <a:noAutofit/>
            </a:bodyPr>
            <a:lstStyle/>
            <a:p>
              <a:pPr lvl="0" algn="ctr">
                <a:defRPr sz="3600"/>
              </a:pPr>
            </a:p>
          </p:txBody>
        </p:sp>
        <p:sp>
          <p:nvSpPr>
            <p:cNvPr id="269" name="Shape 269"/>
            <p:cNvSpPr/>
            <p:nvPr/>
          </p:nvSpPr>
          <p:spPr>
            <a:xfrm>
              <a:off x="0" y="0"/>
              <a:ext cx="5070476" cy="4917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endParaRPr b="1" sz="2400"/>
            </a:p>
            <a:p>
              <a:pPr lvl="0" algn="ctr"/>
              <a:endParaRPr b="1" sz="2400"/>
            </a:p>
            <a:p>
              <a:pPr lvl="0" algn="ctr"/>
              <a:endParaRPr b="1" sz="2400"/>
            </a:p>
            <a:p>
              <a:pPr lvl="0" algn="ctr"/>
              <a:r>
                <a:rPr b="1" sz="2400"/>
                <a:t>Federal Government</a:t>
              </a:r>
              <a:endParaRPr b="1" sz="2400"/>
            </a:p>
            <a:p>
              <a:pPr lvl="0" algn="ctr"/>
              <a:r>
                <a:rPr sz="3600"/>
                <a:t>U.S. Constitution tells how states and </a:t>
              </a:r>
              <a:endParaRPr sz="3600"/>
            </a:p>
            <a:p>
              <a:pPr lvl="0" algn="ctr"/>
              <a:r>
                <a:rPr sz="3600"/>
                <a:t>National government share power.</a:t>
              </a:r>
              <a:endParaRPr sz="3600"/>
            </a:p>
            <a:p>
              <a:pPr lvl="0" algn="ctr"/>
              <a:endParaRPr sz="3600"/>
            </a:p>
          </p:txBody>
        </p:sp>
      </p:grpSp>
      <p:sp>
        <p:nvSpPr>
          <p:cNvPr id="271" name="Shape 271"/>
          <p:cNvSpPr/>
          <p:nvPr/>
        </p:nvSpPr>
        <p:spPr>
          <a:xfrm>
            <a:off x="3395662" y="3149599"/>
            <a:ext cx="3640138" cy="200027"/>
          </a:xfrm>
          <a:prstGeom prst="line">
            <a:avLst/>
          </a:prstGeom>
          <a:ln>
            <a:solidFill>
              <a:srgbClr val="93A299"/>
            </a:solidFill>
            <a:round/>
            <a:tailEnd type="triangle"/>
          </a:ln>
        </p:spPr>
        <p:txBody>
          <a:bodyPr lIns="0" tIns="0" rIns="0" bIns="0"/>
          <a:lstStyle/>
          <a:p>
            <a:pPr lvl="0" defTabSz="457200">
              <a:defRPr sz="1200">
                <a:latin typeface="+mj-lt"/>
                <a:ea typeface="+mj-ea"/>
                <a:cs typeface="+mj-cs"/>
                <a:sym typeface="Helvetica"/>
              </a:defRPr>
            </a:pPr>
          </a:p>
        </p:txBody>
      </p:sp>
      <p:sp>
        <p:nvSpPr>
          <p:cNvPr id="272" name="Shape 272"/>
          <p:cNvSpPr/>
          <p:nvPr/>
        </p:nvSpPr>
        <p:spPr>
          <a:xfrm>
            <a:off x="6019800" y="2520950"/>
            <a:ext cx="2613025"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Subject of paragraph</a:t>
            </a:r>
          </a:p>
        </p:txBody>
      </p:sp>
      <p:sp>
        <p:nvSpPr>
          <p:cNvPr id="273" name="Shape 273"/>
          <p:cNvSpPr/>
          <p:nvPr/>
        </p:nvSpPr>
        <p:spPr>
          <a:xfrm>
            <a:off x="3395662" y="4081462"/>
            <a:ext cx="2614614" cy="838201"/>
          </a:xfrm>
          <a:prstGeom prst="line">
            <a:avLst/>
          </a:prstGeom>
          <a:ln>
            <a:solidFill>
              <a:srgbClr val="93A299"/>
            </a:solidFill>
            <a:round/>
            <a:tailEnd type="triangle"/>
          </a:ln>
        </p:spPr>
        <p:txBody>
          <a:bodyPr lIns="0" tIns="0" rIns="0" bIns="0"/>
          <a:lstStyle/>
          <a:p>
            <a:pPr lvl="0" defTabSz="457200">
              <a:defRPr sz="1200">
                <a:latin typeface="+mj-lt"/>
                <a:ea typeface="+mj-ea"/>
                <a:cs typeface="+mj-cs"/>
                <a:sym typeface="Helvetica"/>
              </a:defRPr>
            </a:pPr>
          </a:p>
        </p:txBody>
      </p:sp>
      <p:sp>
        <p:nvSpPr>
          <p:cNvPr id="274" name="Shape 274"/>
          <p:cNvSpPr/>
          <p:nvPr/>
        </p:nvSpPr>
        <p:spPr>
          <a:xfrm>
            <a:off x="6019800" y="4262437"/>
            <a:ext cx="2732088"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What is important about the subject?</a:t>
            </a:r>
          </a:p>
        </p:txBody>
      </p:sp>
      <p:sp>
        <p:nvSpPr>
          <p:cNvPr id="275" name="Shape 275"/>
          <p:cNvSpPr/>
          <p:nvPr/>
        </p:nvSpPr>
        <p:spPr>
          <a:xfrm>
            <a:off x="3194050" y="5141912"/>
            <a:ext cx="506413" cy="631826"/>
          </a:xfrm>
          <a:prstGeom prst="line">
            <a:avLst/>
          </a:prstGeom>
          <a:ln>
            <a:solidFill>
              <a:srgbClr val="93A299"/>
            </a:solidFill>
            <a:round/>
            <a:tailEnd type="triangle"/>
          </a:ln>
        </p:spPr>
        <p:txBody>
          <a:bodyPr lIns="0" tIns="0" rIns="0" bIns="0"/>
          <a:lstStyle/>
          <a:p>
            <a:pPr lvl="0" defTabSz="457200">
              <a:defRPr sz="1200">
                <a:latin typeface="+mj-lt"/>
                <a:ea typeface="+mj-ea"/>
                <a:cs typeface="+mj-cs"/>
                <a:sym typeface="Helvetica"/>
              </a:defRPr>
            </a:pPr>
          </a:p>
        </p:txBody>
      </p:sp>
      <p:sp>
        <p:nvSpPr>
          <p:cNvPr id="276" name="Shape 276"/>
          <p:cNvSpPr/>
          <p:nvPr/>
        </p:nvSpPr>
        <p:spPr>
          <a:xfrm>
            <a:off x="2590800" y="5494337"/>
            <a:ext cx="2220913"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lvl="0">
              <a:defRPr b="0" sz="1800"/>
            </a:pPr>
            <a:r>
              <a:rPr b="1" sz="2800"/>
              <a:t>Sticky Note</a:t>
            </a:r>
          </a:p>
        </p:txBody>
      </p:sp>
      <p:sp>
        <p:nvSpPr>
          <p:cNvPr id="277" name="Shape 277"/>
          <p:cNvSpPr/>
          <p:nvPr/>
        </p:nvSpPr>
        <p:spPr>
          <a:xfrm>
            <a:off x="7620000" y="5729605"/>
            <a:ext cx="762000"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19</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95" name="Shape 195"/>
          <p:cNvSpPr/>
          <p:nvPr/>
        </p:nvSpPr>
        <p:spPr>
          <a:xfrm>
            <a:off x="1066800" y="1903412"/>
            <a:ext cx="3340482"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3600"/>
            </a:lvl1pPr>
          </a:lstStyle>
          <a:p>
            <a:pPr lvl="0">
              <a:defRPr b="0" i="0" sz="1800"/>
            </a:pPr>
            <a:r>
              <a:rPr b="1" i="1" sz="3600"/>
              <a:t>an· no· ta· tion</a:t>
            </a:r>
          </a:p>
        </p:txBody>
      </p:sp>
      <p:sp>
        <p:nvSpPr>
          <p:cNvPr id="196" name="Shape 196"/>
          <p:cNvSpPr/>
          <p:nvPr/>
        </p:nvSpPr>
        <p:spPr>
          <a:xfrm>
            <a:off x="4114800" y="1903412"/>
            <a:ext cx="3886200" cy="6638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r>
              <a:rPr b="1" sz="3600"/>
              <a:t>/anəˈtāSHən/</a:t>
            </a:r>
          </a:p>
        </p:txBody>
      </p:sp>
      <p:sp>
        <p:nvSpPr>
          <p:cNvPr id="197" name="Shape 197"/>
          <p:cNvSpPr/>
          <p:nvPr/>
        </p:nvSpPr>
        <p:spPr>
          <a:xfrm>
            <a:off x="1219200" y="3046412"/>
            <a:ext cx="6629400"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Noun:  </a:t>
            </a:r>
          </a:p>
          <a:p>
            <a:pPr lvl="0">
              <a:buSzPct val="100000"/>
              <a:buAutoNum type="arabicPeriod" startAt="1"/>
            </a:pPr>
            <a:r>
              <a:t>A note by way of explanation or comment added to a text or diagram.</a:t>
            </a:r>
          </a:p>
          <a:p>
            <a:pPr lvl="0">
              <a:buSzPct val="100000"/>
              <a:buAutoNum type="arabicPeriod" startAt="1"/>
            </a:pPr>
            <a:r>
              <a:t>The action of annotating a text or diagram</a:t>
            </a:r>
          </a:p>
          <a:p>
            <a:pPr lvl="0">
              <a:buSzPct val="100000"/>
              <a:buAutoNum type="arabicPeriod" startAt="1"/>
            </a:pPr>
          </a:p>
          <a:p>
            <a:pPr lvl="1" indent="0"/>
            <a:r>
              <a:t>Synonyms:   </a:t>
            </a:r>
          </a:p>
          <a:p>
            <a:pPr lvl="1" indent="0"/>
            <a:r>
              <a:t>note - comment - gloss - remark - notation - commentary</a:t>
            </a:r>
          </a:p>
        </p:txBody>
      </p:sp>
      <p:sp>
        <p:nvSpPr>
          <p:cNvPr id="198" name="Shape 198"/>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2</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81" name="image.png"/>
          <p:cNvPicPr/>
          <p:nvPr/>
        </p:nvPicPr>
        <p:blipFill>
          <a:blip r:embed="rId2">
            <a:extLst/>
          </a:blip>
          <a:stretch>
            <a:fillRect/>
          </a:stretch>
        </p:blipFill>
        <p:spPr>
          <a:xfrm>
            <a:off x="0" y="0"/>
            <a:ext cx="9358313" cy="7018338"/>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idx="4294967295"/>
          </p:nvPr>
        </p:nvSpPr>
        <p:spPr>
          <a:xfrm>
            <a:off x="4733925" y="2708275"/>
            <a:ext cx="3313113" cy="1701800"/>
          </a:xfrm>
          <a:prstGeom prst="rect">
            <a:avLst/>
          </a:prstGeom>
        </p:spPr>
        <p:txBody>
          <a:bodyPr lIns="0" tIns="0" rIns="0" bIns="0">
            <a:normAutofit fontScale="100000" lnSpcReduction="0"/>
          </a:bodyPr>
          <a:lstStyle>
            <a:lvl1pPr>
              <a:defRPr sz="3600"/>
            </a:lvl1pPr>
          </a:lstStyle>
          <a:p>
            <a:pPr lvl="0">
              <a:defRPr sz="1800">
                <a:solidFill>
                  <a:srgbClr val="000000"/>
                </a:solidFill>
              </a:defRPr>
            </a:pPr>
            <a:r>
              <a:rPr sz="3600">
                <a:solidFill>
                  <a:srgbClr val="93A299"/>
                </a:solidFill>
              </a:rPr>
              <a:t>Penicillin Article</a:t>
            </a:r>
          </a:p>
        </p:txBody>
      </p:sp>
      <p:sp>
        <p:nvSpPr>
          <p:cNvPr id="284" name="Shape 284"/>
          <p:cNvSpPr/>
          <p:nvPr>
            <p:ph type="body" idx="4294967295"/>
          </p:nvPr>
        </p:nvSpPr>
        <p:spPr>
          <a:xfrm>
            <a:off x="4733925" y="4421187"/>
            <a:ext cx="3309938" cy="1260476"/>
          </a:xfrm>
          <a:prstGeom prst="rect">
            <a:avLst/>
          </a:prstGeom>
        </p:spPr>
        <p:txBody>
          <a:bodyPr lIns="0" tIns="0" rIns="0" bIns="0">
            <a:normAutofit fontScale="100000" lnSpcReduction="0"/>
          </a:bodyPr>
          <a:lstStyle/>
          <a:p>
            <a:pPr lvl="0" marL="0" indent="0">
              <a:buSzTx/>
              <a:buNone/>
              <a:defRPr sz="1800">
                <a:solidFill>
                  <a:srgbClr val="424242"/>
                </a:solidFill>
              </a:defRPr>
            </a:p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nvSpPr>
        <p:spPr>
          <a:xfrm>
            <a:off x="6553200" y="6397942"/>
            <a:ext cx="2133600"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22</a:t>
            </a:r>
          </a:p>
        </p:txBody>
      </p:sp>
      <p:sp>
        <p:nvSpPr>
          <p:cNvPr id="287" name="Shape 287"/>
          <p:cNvSpPr/>
          <p:nvPr/>
        </p:nvSpPr>
        <p:spPr>
          <a:xfrm>
            <a:off x="125412" y="214312"/>
            <a:ext cx="9144001" cy="367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55587" indent="-146050"/>
            <a:r>
              <a:rPr sz="3600"/>
              <a:t>      </a:t>
            </a:r>
            <a:endParaRPr sz="3600"/>
          </a:p>
          <a:p>
            <a:pPr lvl="0" marL="255587" indent="-146050"/>
            <a:r>
              <a:rPr sz="1200">
                <a:solidFill>
                  <a:srgbClr val="2B261E"/>
                </a:solidFill>
              </a:rPr>
              <a:t>          </a:t>
            </a:r>
            <a:r>
              <a:rPr sz="1200"/>
              <a:t>1   Can you imagine life with out penicillin?  Prior to the 1940s, penicillin was not available to millions of Americans to treat infections caused by bacteria.  Since its discovery in the mid-1940s, </a:t>
            </a:r>
            <a:endParaRPr sz="1200"/>
          </a:p>
          <a:p>
            <a:pPr lvl="0" marL="255587" indent="-146050"/>
            <a:r>
              <a:rPr sz="1200"/>
              <a:t>       penicillin has been an effective drug to cure often fatal diseases. </a:t>
            </a:r>
            <a:endParaRPr sz="1200"/>
          </a:p>
          <a:p>
            <a:pPr lvl="0" marL="255587" indent="-146050"/>
            <a:endParaRPr sz="3600"/>
          </a:p>
          <a:p>
            <a:pPr lvl="0" marL="255587" indent="-146050"/>
            <a:r>
              <a:rPr sz="1200"/>
              <a:t>          2  Sir Alexander Fleming discovered penicillin when he noticed mold growing in a lab dish containing common bacteria.  He noticed that bacteria around the mold had died.  That  discovery led to the development of a small strain of penicillin which was used to treat patients with deadly infections.  British scientists soon realized the power of  the miracle drug. </a:t>
            </a:r>
            <a:endParaRPr sz="1200"/>
          </a:p>
          <a:p>
            <a:pPr lvl="0" marL="255587" indent="-146050"/>
            <a:r>
              <a:rPr sz="1200"/>
              <a:t>. </a:t>
            </a:r>
            <a:endParaRPr sz="1200"/>
          </a:p>
          <a:p>
            <a:pPr lvl="0" marL="255587" indent="-146050"/>
            <a:endParaRPr sz="3600"/>
          </a:p>
          <a:p>
            <a:pPr lvl="0" marL="255587" indent="-146050"/>
            <a:r>
              <a:rPr sz="1200"/>
              <a:t>. </a:t>
            </a:r>
            <a:endParaRPr sz="1200"/>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89" name="Shape 289"/>
          <p:cNvSpPr/>
          <p:nvPr/>
        </p:nvSpPr>
        <p:spPr>
          <a:xfrm>
            <a:off x="838200" y="1524000"/>
            <a:ext cx="7391400" cy="2518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indent="457200">
              <a:defRPr sz="2800">
                <a:latin typeface="Arial"/>
                <a:ea typeface="Arial"/>
                <a:cs typeface="Arial"/>
                <a:sym typeface="Arial"/>
              </a:defRPr>
            </a:lvl1pPr>
          </a:lstStyle>
          <a:p>
            <a:pPr lvl="0">
              <a:defRPr sz="1800"/>
            </a:pPr>
            <a:r>
              <a:rPr sz="2800"/>
              <a:t>The United States has a special system of federal government. The states and the national government share power.  The U.S. Constitution tells how power is shared. It provides the framework for organizing the government.                                                                   </a:t>
            </a:r>
          </a:p>
        </p:txBody>
      </p:sp>
      <p:sp>
        <p:nvSpPr>
          <p:cNvPr id="290" name="Shape 290"/>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23</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94" name="Shape 294"/>
          <p:cNvSpPr/>
          <p:nvPr/>
        </p:nvSpPr>
        <p:spPr>
          <a:xfrm>
            <a:off x="990600" y="9234"/>
            <a:ext cx="7642225" cy="18357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indent="457200"/>
            <a:endParaRPr sz="2000">
              <a:latin typeface="Arial"/>
              <a:ea typeface="Arial"/>
              <a:cs typeface="Arial"/>
              <a:sym typeface="Arial"/>
            </a:endParaRPr>
          </a:p>
          <a:p>
            <a:pPr lvl="0" indent="457200"/>
            <a:endParaRPr sz="2000">
              <a:latin typeface="Arial"/>
              <a:ea typeface="Arial"/>
              <a:cs typeface="Arial"/>
              <a:sym typeface="Arial"/>
            </a:endParaRPr>
          </a:p>
          <a:p>
            <a:pPr lvl="0" indent="457200"/>
            <a:r>
              <a:rPr sz="2000">
                <a:latin typeface="Arial"/>
                <a:ea typeface="Arial"/>
                <a:cs typeface="Arial"/>
                <a:sym typeface="Arial"/>
              </a:rPr>
              <a:t>The United States has a special system of federal government. The states and the national government share power.  The U.S. Constitution tells how power is shared. It provides the framework for organizing the government.                                                                   </a:t>
            </a:r>
          </a:p>
        </p:txBody>
      </p:sp>
      <p:sp>
        <p:nvSpPr>
          <p:cNvPr id="295" name="Shape 295"/>
          <p:cNvSpPr/>
          <p:nvPr/>
        </p:nvSpPr>
        <p:spPr>
          <a:xfrm>
            <a:off x="1997075" y="1231900"/>
            <a:ext cx="5372100" cy="304800"/>
          </a:xfrm>
          <a:prstGeom prst="rect">
            <a:avLst/>
          </a:prstGeom>
          <a:ln w="15875">
            <a:solidFill>
              <a:srgbClr val="FF0000"/>
            </a:solidFill>
            <a:round/>
          </a:ln>
        </p:spPr>
        <p:txBody>
          <a:bodyPr lIns="0" tIns="0" rIns="0" bIns="0" anchor="ctr"/>
          <a:lstStyle/>
          <a:p>
            <a:pPr lvl="0" algn="ctr">
              <a:defRPr>
                <a:solidFill>
                  <a:srgbClr val="FFFFFF"/>
                </a:solidFill>
              </a:defRPr>
            </a:pPr>
          </a:p>
        </p:txBody>
      </p:sp>
      <p:sp>
        <p:nvSpPr>
          <p:cNvPr id="296" name="Shape 296"/>
          <p:cNvSpPr/>
          <p:nvPr/>
        </p:nvSpPr>
        <p:spPr>
          <a:xfrm>
            <a:off x="995362" y="1590675"/>
            <a:ext cx="6373813" cy="304800"/>
          </a:xfrm>
          <a:prstGeom prst="rect">
            <a:avLst/>
          </a:prstGeom>
          <a:ln w="15875">
            <a:solidFill>
              <a:srgbClr val="FF0000"/>
            </a:solidFill>
            <a:round/>
          </a:ln>
        </p:spPr>
        <p:txBody>
          <a:bodyPr lIns="0" tIns="0" rIns="0" bIns="0" anchor="ctr"/>
          <a:lstStyle/>
          <a:p>
            <a:pPr lvl="0" algn="ctr">
              <a:defRPr>
                <a:solidFill>
                  <a:srgbClr val="FFFFFF"/>
                </a:solidFill>
              </a:defRPr>
            </a:pPr>
          </a:p>
        </p:txBody>
      </p:sp>
      <p:grpSp>
        <p:nvGrpSpPr>
          <p:cNvPr id="299" name="Group 299"/>
          <p:cNvGrpSpPr/>
          <p:nvPr/>
        </p:nvGrpSpPr>
        <p:grpSpPr>
          <a:xfrm>
            <a:off x="1011237" y="2468562"/>
            <a:ext cx="3733801" cy="2895601"/>
            <a:chOff x="0" y="0"/>
            <a:chExt cx="3733800" cy="2895599"/>
          </a:xfrm>
        </p:grpSpPr>
        <p:sp>
          <p:nvSpPr>
            <p:cNvPr id="297" name="Shape 297"/>
            <p:cNvSpPr/>
            <p:nvPr/>
          </p:nvSpPr>
          <p:spPr>
            <a:xfrm>
              <a:off x="0" y="0"/>
              <a:ext cx="3733800" cy="2895600"/>
            </a:xfrm>
            <a:prstGeom prst="rect">
              <a:avLst/>
            </a:prstGeom>
            <a:solidFill>
              <a:srgbClr val="FFFF00"/>
            </a:solidFill>
            <a:ln w="15875" cap="flat">
              <a:solidFill>
                <a:srgbClr val="FFFF00"/>
              </a:solidFill>
              <a:prstDash val="solid"/>
              <a:round/>
            </a:ln>
            <a:effectLst/>
          </p:spPr>
          <p:txBody>
            <a:bodyPr wrap="square" lIns="0" tIns="0" rIns="0" bIns="0" numCol="1" anchor="ctr">
              <a:noAutofit/>
            </a:bodyPr>
            <a:lstStyle/>
            <a:p>
              <a:pPr lvl="0" algn="ctr"/>
            </a:p>
          </p:txBody>
        </p:sp>
        <p:sp>
          <p:nvSpPr>
            <p:cNvPr id="298" name="Shape 298"/>
            <p:cNvSpPr/>
            <p:nvPr/>
          </p:nvSpPr>
          <p:spPr>
            <a:xfrm>
              <a:off x="0" y="379729"/>
              <a:ext cx="3733800" cy="2136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b="1" sz="2400"/>
                <a:t>Federal Government</a:t>
              </a:r>
              <a:endParaRPr b="1" sz="2400"/>
            </a:p>
            <a:p>
              <a:pPr lvl="0" algn="ctr"/>
              <a:r>
                <a:t>U.S. Constitution tells how states and </a:t>
              </a:r>
            </a:p>
            <a:p>
              <a:pPr lvl="0" algn="ctr"/>
              <a:r>
                <a:t>National government share power.</a:t>
              </a:r>
            </a:p>
            <a:p>
              <a:pPr lvl="0" algn="ctr"/>
            </a:p>
          </p:txBody>
        </p:sp>
      </p:grpSp>
      <p:sp>
        <p:nvSpPr>
          <p:cNvPr id="300" name="Shape 300"/>
          <p:cNvSpPr/>
          <p:nvPr/>
        </p:nvSpPr>
        <p:spPr>
          <a:xfrm>
            <a:off x="4572000" y="3087687"/>
            <a:ext cx="1524001" cy="417514"/>
          </a:xfrm>
          <a:prstGeom prst="line">
            <a:avLst/>
          </a:prstGeom>
          <a:ln>
            <a:solidFill>
              <a:srgbClr val="93A299"/>
            </a:solidFill>
            <a:round/>
            <a:tailEnd type="triangle"/>
          </a:ln>
        </p:spPr>
        <p:txBody>
          <a:bodyPr lIns="0" tIns="0" rIns="0" bIns="0"/>
          <a:lstStyle/>
          <a:p>
            <a:pPr lvl="0" defTabSz="457200">
              <a:defRPr sz="1200">
                <a:latin typeface="+mj-lt"/>
                <a:ea typeface="+mj-ea"/>
                <a:cs typeface="+mj-cs"/>
                <a:sym typeface="Helvetica"/>
              </a:defRPr>
            </a:pPr>
          </a:p>
        </p:txBody>
      </p:sp>
      <p:sp>
        <p:nvSpPr>
          <p:cNvPr id="301" name="Shape 301"/>
          <p:cNvSpPr/>
          <p:nvPr/>
        </p:nvSpPr>
        <p:spPr>
          <a:xfrm>
            <a:off x="6167437" y="3087687"/>
            <a:ext cx="186690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Subject of paragraph</a:t>
            </a:r>
          </a:p>
        </p:txBody>
      </p:sp>
      <p:sp>
        <p:nvSpPr>
          <p:cNvPr id="302" name="Shape 302"/>
          <p:cNvSpPr/>
          <p:nvPr/>
        </p:nvSpPr>
        <p:spPr>
          <a:xfrm>
            <a:off x="3405187" y="3733800"/>
            <a:ext cx="2614614" cy="838200"/>
          </a:xfrm>
          <a:prstGeom prst="line">
            <a:avLst/>
          </a:prstGeom>
          <a:ln>
            <a:solidFill>
              <a:srgbClr val="93A299"/>
            </a:solidFill>
            <a:round/>
            <a:tailEnd type="triangle"/>
          </a:ln>
        </p:spPr>
        <p:txBody>
          <a:bodyPr lIns="0" tIns="0" rIns="0" bIns="0"/>
          <a:lstStyle/>
          <a:p>
            <a:pPr lvl="0" defTabSz="457200">
              <a:defRPr sz="1200">
                <a:latin typeface="+mj-lt"/>
                <a:ea typeface="+mj-ea"/>
                <a:cs typeface="+mj-cs"/>
                <a:sym typeface="Helvetica"/>
              </a:defRPr>
            </a:pPr>
          </a:p>
        </p:txBody>
      </p:sp>
      <p:sp>
        <p:nvSpPr>
          <p:cNvPr id="303" name="Shape 303"/>
          <p:cNvSpPr/>
          <p:nvPr/>
        </p:nvSpPr>
        <p:spPr>
          <a:xfrm>
            <a:off x="6019800" y="4262437"/>
            <a:ext cx="22098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What is important about he subject?</a:t>
            </a:r>
          </a:p>
        </p:txBody>
      </p:sp>
      <p:sp>
        <p:nvSpPr>
          <p:cNvPr id="304" name="Shape 304"/>
          <p:cNvSpPr/>
          <p:nvPr/>
        </p:nvSpPr>
        <p:spPr>
          <a:xfrm>
            <a:off x="1985962" y="4953000"/>
            <a:ext cx="604838" cy="990600"/>
          </a:xfrm>
          <a:prstGeom prst="line">
            <a:avLst/>
          </a:prstGeom>
          <a:ln>
            <a:solidFill>
              <a:srgbClr val="93A299"/>
            </a:solidFill>
            <a:round/>
            <a:tailEnd type="triangle"/>
          </a:ln>
        </p:spPr>
        <p:txBody>
          <a:bodyPr lIns="0" tIns="0" rIns="0" bIns="0"/>
          <a:lstStyle/>
          <a:p>
            <a:pPr lvl="0" defTabSz="457200">
              <a:defRPr sz="1200">
                <a:latin typeface="+mj-lt"/>
                <a:ea typeface="+mj-ea"/>
                <a:cs typeface="+mj-cs"/>
                <a:sym typeface="Helvetica"/>
              </a:defRPr>
            </a:pPr>
          </a:p>
        </p:txBody>
      </p:sp>
      <p:sp>
        <p:nvSpPr>
          <p:cNvPr id="305" name="Shape 305"/>
          <p:cNvSpPr/>
          <p:nvPr/>
        </p:nvSpPr>
        <p:spPr>
          <a:xfrm>
            <a:off x="1676400" y="5943600"/>
            <a:ext cx="23622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lvl="0">
              <a:defRPr b="0" sz="1800"/>
            </a:pPr>
            <a:r>
              <a:rPr b="1" sz="2800"/>
              <a:t>Sticky Note</a:t>
            </a:r>
          </a:p>
        </p:txBody>
      </p:sp>
      <p:sp>
        <p:nvSpPr>
          <p:cNvPr id="306" name="Shape 306"/>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24</a:t>
            </a:r>
          </a:p>
        </p:txBody>
      </p:sp>
    </p:spTree>
  </p:cSld>
  <p:clrMapOvr>
    <a:masterClrMapping/>
  </p:clrMapOvr>
  <p:transition spd="slow"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10" name="Shape 310"/>
          <p:cNvSpPr/>
          <p:nvPr>
            <p:ph type="title" idx="4294967295"/>
          </p:nvPr>
        </p:nvSpPr>
        <p:spPr>
          <a:xfrm>
            <a:off x="457200" y="1828800"/>
            <a:ext cx="8229600" cy="3276600"/>
          </a:xfrm>
          <a:prstGeom prst="rect">
            <a:avLst/>
          </a:prstGeom>
        </p:spPr>
        <p:txBody>
          <a:bodyPr lIns="0" tIns="0" rIns="0" bIns="0">
            <a:normAutofit fontScale="100000" lnSpcReduction="0"/>
          </a:bodyPr>
          <a:lstStyle>
            <a:lvl1pPr>
              <a:defRPr sz="5400"/>
            </a:lvl1pPr>
          </a:lstStyle>
          <a:p>
            <a:pPr lvl="0">
              <a:defRPr sz="1800">
                <a:solidFill>
                  <a:srgbClr val="000000"/>
                </a:solidFill>
              </a:defRPr>
            </a:pPr>
            <a:r>
              <a:rPr sz="5400">
                <a:solidFill>
                  <a:srgbClr val="93A299"/>
                </a:solidFill>
              </a:rPr>
              <a:t>Continue to annotate the next 3 paragraphs in groups</a:t>
            </a:r>
          </a:p>
        </p:txBody>
      </p:sp>
      <p:sp>
        <p:nvSpPr>
          <p:cNvPr id="311" name="Shape 311"/>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25</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body" idx="4294967295"/>
          </p:nvPr>
        </p:nvSpPr>
        <p:spPr>
          <a:xfrm>
            <a:off x="455612" y="609600"/>
            <a:ext cx="8229601" cy="5943600"/>
          </a:xfrm>
          <a:prstGeom prst="rect">
            <a:avLst/>
          </a:prstGeom>
          <a:ln w="9525">
            <a:solidFill>
              <a:srgbClr val="FF0000"/>
            </a:solidFill>
            <a:round/>
          </a:ln>
        </p:spPr>
        <p:txBody>
          <a:bodyPr lIns="0" tIns="0" rIns="0" bIns="0">
            <a:normAutofit fontScale="100000" lnSpcReduction="0"/>
          </a:bodyPr>
          <a:lstStyle/>
          <a:p>
            <a:pPr lvl="0" marL="253031" indent="-144589" defTabSz="905255">
              <a:lnSpc>
                <a:spcPct val="70000"/>
              </a:lnSpc>
              <a:spcBef>
                <a:spcPts val="400"/>
              </a:spcBef>
              <a:buSzTx/>
              <a:buNone/>
              <a:defRPr sz="1800">
                <a:solidFill>
                  <a:srgbClr val="000000"/>
                </a:solidFill>
              </a:defRPr>
            </a:pPr>
            <a:r>
              <a:rPr sz="1782">
                <a:solidFill>
                  <a:srgbClr val="564B3C"/>
                </a:solidFill>
              </a:rPr>
              <a:t>   </a:t>
            </a:r>
            <a:endParaRPr sz="1782">
              <a:solidFill>
                <a:srgbClr val="215968"/>
              </a:solidFill>
            </a:endParaRPr>
          </a:p>
          <a:p>
            <a:pPr lvl="0" marL="253031" indent="-144589" defTabSz="905255">
              <a:lnSpc>
                <a:spcPct val="70000"/>
              </a:lnSpc>
              <a:spcBef>
                <a:spcPts val="400"/>
              </a:spcBef>
              <a:buSzTx/>
              <a:buNone/>
              <a:defRPr sz="1800">
                <a:solidFill>
                  <a:srgbClr val="000000"/>
                </a:solidFill>
              </a:defRPr>
            </a:pPr>
            <a:r>
              <a:rPr sz="1782">
                <a:solidFill>
                  <a:srgbClr val="215968"/>
                </a:solidFill>
              </a:rPr>
              <a:t>      </a:t>
            </a:r>
            <a:endParaRPr sz="1782">
              <a:solidFill>
                <a:srgbClr val="215968"/>
              </a:solidFill>
            </a:endParaRPr>
          </a:p>
          <a:p>
            <a:pPr lvl="0" marL="253031" indent="-144589" defTabSz="905255">
              <a:lnSpc>
                <a:spcPct val="70000"/>
              </a:lnSpc>
              <a:spcBef>
                <a:spcPts val="400"/>
              </a:spcBef>
              <a:buSzTx/>
              <a:buNone/>
              <a:defRPr sz="1800">
                <a:solidFill>
                  <a:srgbClr val="000000"/>
                </a:solidFill>
              </a:defRPr>
            </a:pPr>
            <a:r>
              <a:rPr sz="1584">
                <a:solidFill>
                  <a:srgbClr val="215968"/>
                </a:solidFill>
              </a:rPr>
              <a:t>          1   Can you imagine life with out penicillin?  Prior to the 1940s, penicillin was not available to millions of Americans to treat infections caused by bacteria. </a:t>
            </a:r>
            <a:r>
              <a:rPr b="1" sz="1782">
                <a:solidFill>
                  <a:srgbClr val="FF0000"/>
                </a:solidFill>
              </a:rPr>
              <a:t>+</a:t>
            </a:r>
            <a:r>
              <a:rPr sz="1584">
                <a:solidFill>
                  <a:srgbClr val="215968"/>
                </a:solidFill>
              </a:rPr>
              <a:t>  Since its discovery in the mid-1940s,</a:t>
            </a:r>
            <a:r>
              <a:rPr b="1" sz="1979">
                <a:solidFill>
                  <a:srgbClr val="FF0000"/>
                </a:solidFill>
              </a:rPr>
              <a:t> -  </a:t>
            </a:r>
            <a:r>
              <a:rPr sz="1584">
                <a:solidFill>
                  <a:srgbClr val="215968"/>
                </a:solidFill>
              </a:rPr>
              <a:t>penicillin has been an effective drug to cure often fatal diseases. </a:t>
            </a:r>
            <a:r>
              <a:rPr sz="1584">
                <a:solidFill>
                  <a:srgbClr val="FF0000"/>
                </a:solidFill>
              </a:rPr>
              <a:t>+ </a:t>
            </a:r>
            <a:endParaRPr sz="1584">
              <a:solidFill>
                <a:srgbClr val="FF0000"/>
              </a:solidFill>
            </a:endParaRPr>
          </a:p>
          <a:p>
            <a:pPr lvl="0" marL="253031" indent="-144589" defTabSz="905255">
              <a:lnSpc>
                <a:spcPct val="70000"/>
              </a:lnSpc>
              <a:buSzTx/>
              <a:buNone/>
              <a:defRPr sz="1800">
                <a:solidFill>
                  <a:srgbClr val="000000"/>
                </a:solidFill>
              </a:defRPr>
            </a:pPr>
            <a:endParaRPr sz="1584">
              <a:solidFill>
                <a:srgbClr val="564B3C"/>
              </a:solidFill>
            </a:endParaRPr>
          </a:p>
          <a:p>
            <a:pPr lvl="0" marL="253031" indent="-144589" defTabSz="905255">
              <a:lnSpc>
                <a:spcPct val="70000"/>
              </a:lnSpc>
              <a:spcBef>
                <a:spcPts val="300"/>
              </a:spcBef>
              <a:buSzTx/>
              <a:buNone/>
              <a:defRPr sz="1800">
                <a:solidFill>
                  <a:srgbClr val="000000"/>
                </a:solidFill>
              </a:defRPr>
            </a:pPr>
            <a:r>
              <a:rPr b="1" i="1" sz="1386">
                <a:solidFill>
                  <a:srgbClr val="564B3C"/>
                </a:solidFill>
              </a:rPr>
              <a:t>Sentence 1 main idea:  </a:t>
            </a:r>
            <a:r>
              <a:rPr i="1" sz="1386">
                <a:solidFill>
                  <a:srgbClr val="564B3C"/>
                </a:solidFill>
              </a:rPr>
              <a:t>Since the 1940s penicillin has been used an effective drug to treat bacterial infections and cure fatal diseases.</a:t>
            </a:r>
            <a:endParaRPr i="1" sz="1386">
              <a:solidFill>
                <a:srgbClr val="564B3C"/>
              </a:solidFill>
            </a:endParaRPr>
          </a:p>
          <a:p>
            <a:pPr lvl="0" marL="253031" indent="-144589" defTabSz="905255">
              <a:lnSpc>
                <a:spcPct val="70000"/>
              </a:lnSpc>
              <a:buSzTx/>
              <a:buNone/>
              <a:defRPr sz="1800">
                <a:solidFill>
                  <a:srgbClr val="000000"/>
                </a:solidFill>
              </a:defRPr>
            </a:pPr>
            <a:endParaRPr sz="1584">
              <a:solidFill>
                <a:srgbClr val="FF0000"/>
              </a:solidFill>
            </a:endParaRPr>
          </a:p>
          <a:p>
            <a:pPr lvl="0" marL="253031" indent="-144589" defTabSz="905255">
              <a:lnSpc>
                <a:spcPct val="70000"/>
              </a:lnSpc>
              <a:spcBef>
                <a:spcPts val="300"/>
              </a:spcBef>
              <a:buSzTx/>
              <a:buNone/>
              <a:defRPr sz="1800">
                <a:solidFill>
                  <a:srgbClr val="000000"/>
                </a:solidFill>
              </a:defRPr>
            </a:pPr>
            <a:r>
              <a:rPr sz="1584">
                <a:solidFill>
                  <a:srgbClr val="215968"/>
                </a:solidFill>
              </a:rPr>
              <a:t>          2   Sir Alexander Fleming discovered penicillin when he noticed mold growing in a lab dish containing common bacteria.  He noticed that bacteria around the mold had died.</a:t>
            </a:r>
            <a:r>
              <a:rPr sz="1584">
                <a:solidFill>
                  <a:srgbClr val="FF0000"/>
                </a:solidFill>
              </a:rPr>
              <a:t> </a:t>
            </a:r>
            <a:r>
              <a:rPr sz="1584">
                <a:solidFill>
                  <a:srgbClr val="215968"/>
                </a:solidFill>
              </a:rPr>
              <a:t>That  discovery led to the development of a small strain of penicillin which was used to treat patients with deadly infections.  British scientists soon realized the power of  the miracle drug. </a:t>
            </a:r>
            <a:endParaRPr sz="1584">
              <a:solidFill>
                <a:srgbClr val="215968"/>
              </a:solidFill>
            </a:endParaRPr>
          </a:p>
          <a:p>
            <a:pPr lvl="0" marL="253031" indent="-144589" defTabSz="905255">
              <a:lnSpc>
                <a:spcPct val="70000"/>
              </a:lnSpc>
              <a:buSzTx/>
              <a:buNone/>
              <a:defRPr sz="1800">
                <a:solidFill>
                  <a:srgbClr val="000000"/>
                </a:solidFill>
              </a:defRPr>
            </a:pPr>
            <a:endParaRPr sz="1584">
              <a:solidFill>
                <a:srgbClr val="215968"/>
              </a:solidFill>
            </a:endParaRPr>
          </a:p>
          <a:p>
            <a:pPr lvl="0" marL="253031" indent="-144589" defTabSz="905255">
              <a:lnSpc>
                <a:spcPct val="70000"/>
              </a:lnSpc>
              <a:spcBef>
                <a:spcPts val="300"/>
              </a:spcBef>
              <a:buSzTx/>
              <a:buNone/>
              <a:defRPr sz="1800">
                <a:solidFill>
                  <a:srgbClr val="000000"/>
                </a:solidFill>
              </a:defRPr>
            </a:pPr>
            <a:r>
              <a:rPr sz="1584">
                <a:solidFill>
                  <a:srgbClr val="215968"/>
                </a:solidFill>
              </a:rPr>
              <a:t>        3   Researchers discovered ways to produce large quantities of penicillin.  This had a tremendous effect on medicine and led to the discovery of other antibiotics.  Fleming and his associates were awarded the Nobel Peace Prize in Medicine for their work. </a:t>
            </a:r>
            <a:endParaRPr sz="1584">
              <a:solidFill>
                <a:srgbClr val="215968"/>
              </a:solidFill>
            </a:endParaRPr>
          </a:p>
          <a:p>
            <a:pPr lvl="0" marL="253031" indent="-144589" defTabSz="905255">
              <a:lnSpc>
                <a:spcPct val="70000"/>
              </a:lnSpc>
              <a:buSzTx/>
              <a:buNone/>
              <a:defRPr sz="1800">
                <a:solidFill>
                  <a:srgbClr val="000000"/>
                </a:solidFill>
              </a:defRPr>
            </a:pPr>
            <a:endParaRPr sz="1584">
              <a:solidFill>
                <a:srgbClr val="215968"/>
              </a:solidFill>
            </a:endParaRPr>
          </a:p>
          <a:p>
            <a:pPr lvl="0" marL="253031" indent="-144589" defTabSz="905255">
              <a:lnSpc>
                <a:spcPct val="70000"/>
              </a:lnSpc>
              <a:spcBef>
                <a:spcPts val="300"/>
              </a:spcBef>
              <a:buSzTx/>
              <a:buNone/>
              <a:defRPr sz="1800">
                <a:solidFill>
                  <a:srgbClr val="000000"/>
                </a:solidFill>
              </a:defRPr>
            </a:pPr>
            <a:r>
              <a:rPr sz="1584">
                <a:solidFill>
                  <a:srgbClr val="215968"/>
                </a:solidFill>
              </a:rPr>
              <a:t>        4   Penicillin has helped to treat many diseases such as syphilis, meningitis, and pneumonia.   In addition, by eliminating the threat of bacterial infection during medical procedures, it has contributed to organ transplants and open heart surgery. </a:t>
            </a:r>
            <a:endParaRPr sz="1584">
              <a:solidFill>
                <a:srgbClr val="215968"/>
              </a:solidFill>
            </a:endParaRPr>
          </a:p>
          <a:p>
            <a:pPr lvl="0" marL="253031" indent="-144589" defTabSz="905255">
              <a:lnSpc>
                <a:spcPct val="70000"/>
              </a:lnSpc>
              <a:buSzTx/>
              <a:buNone/>
              <a:defRPr sz="1800">
                <a:solidFill>
                  <a:srgbClr val="000000"/>
                </a:solidFill>
              </a:defRPr>
            </a:pPr>
            <a:endParaRPr sz="1584">
              <a:solidFill>
                <a:srgbClr val="215968"/>
              </a:solidFill>
            </a:endParaRPr>
          </a:p>
          <a:p>
            <a:pPr lvl="0" marL="253031" indent="-144589" defTabSz="905255">
              <a:lnSpc>
                <a:spcPct val="70000"/>
              </a:lnSpc>
              <a:spcBef>
                <a:spcPts val="300"/>
              </a:spcBef>
              <a:buSzTx/>
              <a:buNone/>
              <a:defRPr sz="1800">
                <a:solidFill>
                  <a:srgbClr val="000000"/>
                </a:solidFill>
              </a:defRPr>
            </a:pPr>
            <a:r>
              <a:rPr sz="1584">
                <a:solidFill>
                  <a:srgbClr val="215968"/>
                </a:solidFill>
              </a:rPr>
              <a:t>       5   The discovery and development of penicillin is regarded as one of the greatest achievements in medical history. The world is a much healthier place to live since Sir Alexander Fleming’s discovery. </a:t>
            </a:r>
          </a:p>
        </p:txBody>
      </p:sp>
      <p:sp>
        <p:nvSpPr>
          <p:cNvPr id="316" name="Shape 316"/>
          <p:cNvSpPr/>
          <p:nvPr/>
        </p:nvSpPr>
        <p:spPr>
          <a:xfrm>
            <a:off x="876300" y="569912"/>
            <a:ext cx="563880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b="1" sz="2800">
                <a:solidFill>
                  <a:srgbClr val="896212"/>
                </a:solidFill>
              </a:rPr>
              <a:t>		</a:t>
            </a:r>
            <a:r>
              <a:rPr b="1" i="1" sz="2000">
                <a:solidFill>
                  <a:srgbClr val="896212"/>
                </a:solidFill>
              </a:rPr>
              <a:t>Importance of Penicillin</a:t>
            </a:r>
          </a:p>
        </p:txBody>
      </p:sp>
      <p:sp>
        <p:nvSpPr>
          <p:cNvPr id="317" name="Shape 317"/>
          <p:cNvSpPr/>
          <p:nvPr/>
        </p:nvSpPr>
        <p:spPr>
          <a:xfrm flipH="1">
            <a:off x="455612" y="458787"/>
            <a:ext cx="3176" cy="5867401"/>
          </a:xfrm>
          <a:prstGeom prst="line">
            <a:avLst/>
          </a:prstGeom>
          <a:ln>
            <a:solidFill/>
            <a:round/>
          </a:ln>
        </p:spPr>
        <p:txBody>
          <a:bodyPr lIns="0" tIns="0" rIns="0" bIns="0"/>
          <a:lstStyle/>
          <a:p>
            <a:pPr lvl="0" defTabSz="457200">
              <a:defRPr sz="1200">
                <a:latin typeface="+mj-lt"/>
                <a:ea typeface="+mj-ea"/>
                <a:cs typeface="+mj-cs"/>
                <a:sym typeface="Helvetica"/>
              </a:defRPr>
            </a:pPr>
          </a:p>
        </p:txBody>
      </p:sp>
      <p:sp>
        <p:nvSpPr>
          <p:cNvPr id="318" name="Shape 318"/>
          <p:cNvSpPr/>
          <p:nvPr/>
        </p:nvSpPr>
        <p:spPr>
          <a:xfrm>
            <a:off x="4356100" y="1073150"/>
            <a:ext cx="990600" cy="23971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lstStyle/>
          <a:p>
            <a:pPr lvl="0"/>
          </a:p>
        </p:txBody>
      </p:sp>
      <p:sp>
        <p:nvSpPr>
          <p:cNvPr id="319" name="Shape 319"/>
          <p:cNvSpPr/>
          <p:nvPr/>
        </p:nvSpPr>
        <p:spPr>
          <a:xfrm>
            <a:off x="2266950" y="0"/>
            <a:ext cx="46355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40382D"/>
                </a:solidFill>
              </a:defRPr>
            </a:lvl1pPr>
          </a:lstStyle>
          <a:p>
            <a:pPr lvl="0">
              <a:defRPr b="0" sz="1800">
                <a:solidFill>
                  <a:srgbClr val="000000"/>
                </a:solidFill>
              </a:defRPr>
            </a:pPr>
            <a:r>
              <a:rPr b="1" sz="2400">
                <a:solidFill>
                  <a:srgbClr val="40382D"/>
                </a:solidFill>
              </a:rPr>
              <a:t>Another Annotation Method</a:t>
            </a:r>
          </a:p>
        </p:txBody>
      </p:sp>
      <p:sp>
        <p:nvSpPr>
          <p:cNvPr id="320" name="Shape 320"/>
          <p:cNvSpPr/>
          <p:nvPr/>
        </p:nvSpPr>
        <p:spPr>
          <a:xfrm>
            <a:off x="5308600" y="1258887"/>
            <a:ext cx="3111500" cy="1905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lstStyle/>
          <a:p>
            <a:pPr lvl="0"/>
          </a:p>
        </p:txBody>
      </p:sp>
      <p:sp>
        <p:nvSpPr>
          <p:cNvPr id="321" name="Shape 321"/>
          <p:cNvSpPr/>
          <p:nvPr/>
        </p:nvSpPr>
        <p:spPr>
          <a:xfrm>
            <a:off x="876300" y="1604962"/>
            <a:ext cx="2781300" cy="3063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lstStyle/>
          <a:p>
            <a:pPr lvl="0"/>
          </a:p>
        </p:txBody>
      </p:sp>
      <p:sp>
        <p:nvSpPr>
          <p:cNvPr id="322" name="Shape 322"/>
          <p:cNvSpPr/>
          <p:nvPr/>
        </p:nvSpPr>
        <p:spPr>
          <a:xfrm>
            <a:off x="8001000" y="1449387"/>
            <a:ext cx="647700" cy="3063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lstStyle/>
          <a:p>
            <a:pPr lvl="0"/>
          </a:p>
        </p:txBody>
      </p:sp>
      <p:sp>
        <p:nvSpPr>
          <p:cNvPr id="323" name="Shape 323"/>
          <p:cNvSpPr/>
          <p:nvPr/>
        </p:nvSpPr>
        <p:spPr>
          <a:xfrm>
            <a:off x="6559550" y="1066800"/>
            <a:ext cx="685800" cy="23971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lstStyle/>
          <a:p>
            <a:pPr lvl="0"/>
          </a:p>
        </p:txBody>
      </p:sp>
      <p:sp>
        <p:nvSpPr>
          <p:cNvPr id="324" name="Shape 324"/>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26</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18"/>
                                        </p:tgtEl>
                                        <p:attrNameLst>
                                          <p:attrName>style.visibility</p:attrName>
                                        </p:attrNameLst>
                                      </p:cBhvr>
                                      <p:to>
                                        <p:strVal val="visible"/>
                                      </p:to>
                                    </p:set>
                                    <p:anim calcmode="lin" valueType="num">
                                      <p:cBhvr>
                                        <p:cTn id="7" dur="500" fill="hold"/>
                                        <p:tgtEl>
                                          <p:spTgt spid="318"/>
                                        </p:tgtEl>
                                        <p:attrNameLst>
                                          <p:attrName>ppt_x</p:attrName>
                                        </p:attrNameLst>
                                      </p:cBhvr>
                                      <p:tavLst>
                                        <p:tav tm="0">
                                          <p:val>
                                            <p:strVal val="#ppt_x"/>
                                          </p:val>
                                        </p:tav>
                                        <p:tav tm="100000">
                                          <p:val>
                                            <p:strVal val="#ppt_x"/>
                                          </p:val>
                                        </p:tav>
                                      </p:tavLst>
                                    </p:anim>
                                    <p:anim calcmode="lin" valueType="num">
                                      <p:cBhvr>
                                        <p:cTn id="8" dur="500" fill="hold"/>
                                        <p:tgtEl>
                                          <p:spTgt spid="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2" fill="hold">
                                  <p:stCondLst>
                                    <p:cond delay="0"/>
                                  </p:stCondLst>
                                  <p:iterate type="el" backwards="0">
                                    <p:tmAbs val="0"/>
                                  </p:iterate>
                                  <p:childTnLst>
                                    <p:set>
                                      <p:cBhvr>
                                        <p:cTn id="11" fill="hold"/>
                                        <p:tgtEl>
                                          <p:spTgt spid="323"/>
                                        </p:tgtEl>
                                        <p:attrNameLst>
                                          <p:attrName>style.visibility</p:attrName>
                                        </p:attrNameLst>
                                      </p:cBhvr>
                                      <p:to>
                                        <p:strVal val="visible"/>
                                      </p:to>
                                    </p:set>
                                    <p:anim calcmode="lin" valueType="num">
                                      <p:cBhvr>
                                        <p:cTn id="12" dur="500" fill="hold"/>
                                        <p:tgtEl>
                                          <p:spTgt spid="323"/>
                                        </p:tgtEl>
                                        <p:attrNameLst>
                                          <p:attrName>ppt_x</p:attrName>
                                        </p:attrNameLst>
                                      </p:cBhvr>
                                      <p:tavLst>
                                        <p:tav tm="0">
                                          <p:val>
                                            <p:strVal val="#ppt_x"/>
                                          </p:val>
                                        </p:tav>
                                        <p:tav tm="100000">
                                          <p:val>
                                            <p:strVal val="#ppt_x"/>
                                          </p:val>
                                        </p:tav>
                                      </p:tavLst>
                                    </p:anim>
                                    <p:anim calcmode="lin" valueType="num">
                                      <p:cBhvr>
                                        <p:cTn id="13" dur="500" fill="hold"/>
                                        <p:tgtEl>
                                          <p:spTgt spid="3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nodeType="afterEffect" presetClass="entr" presetSubtype="4" presetID="2" grpId="3" fill="hold">
                                  <p:stCondLst>
                                    <p:cond delay="0"/>
                                  </p:stCondLst>
                                  <p:iterate type="el" backwards="0">
                                    <p:tmAbs val="0"/>
                                  </p:iterate>
                                  <p:childTnLst>
                                    <p:set>
                                      <p:cBhvr>
                                        <p:cTn id="16" fill="hold"/>
                                        <p:tgtEl>
                                          <p:spTgt spid="320"/>
                                        </p:tgtEl>
                                        <p:attrNameLst>
                                          <p:attrName>style.visibility</p:attrName>
                                        </p:attrNameLst>
                                      </p:cBhvr>
                                      <p:to>
                                        <p:strVal val="visible"/>
                                      </p:to>
                                    </p:set>
                                    <p:anim calcmode="lin" valueType="num">
                                      <p:cBhvr>
                                        <p:cTn id="17" dur="500" fill="hold"/>
                                        <p:tgtEl>
                                          <p:spTgt spid="320"/>
                                        </p:tgtEl>
                                        <p:attrNameLst>
                                          <p:attrName>ppt_x</p:attrName>
                                        </p:attrNameLst>
                                      </p:cBhvr>
                                      <p:tavLst>
                                        <p:tav tm="0">
                                          <p:val>
                                            <p:strVal val="#ppt_x"/>
                                          </p:val>
                                        </p:tav>
                                        <p:tav tm="100000">
                                          <p:val>
                                            <p:strVal val="#ppt_x"/>
                                          </p:val>
                                        </p:tav>
                                      </p:tavLst>
                                    </p:anim>
                                    <p:anim calcmode="lin" valueType="num">
                                      <p:cBhvr>
                                        <p:cTn id="18" dur="500" fill="hold"/>
                                        <p:tgtEl>
                                          <p:spTgt spid="3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nodeType="afterEffect" presetClass="entr" presetSubtype="4" presetID="2" grpId="4" fill="hold">
                                  <p:stCondLst>
                                    <p:cond delay="0"/>
                                  </p:stCondLst>
                                  <p:iterate type="el" backwards="0">
                                    <p:tmAbs val="0"/>
                                  </p:iterate>
                                  <p:childTnLst>
                                    <p:set>
                                      <p:cBhvr>
                                        <p:cTn id="21" fill="hold"/>
                                        <p:tgtEl>
                                          <p:spTgt spid="322"/>
                                        </p:tgtEl>
                                        <p:attrNameLst>
                                          <p:attrName>style.visibility</p:attrName>
                                        </p:attrNameLst>
                                      </p:cBhvr>
                                      <p:to>
                                        <p:strVal val="visible"/>
                                      </p:to>
                                    </p:set>
                                    <p:anim calcmode="lin" valueType="num">
                                      <p:cBhvr>
                                        <p:cTn id="22" dur="500" fill="hold"/>
                                        <p:tgtEl>
                                          <p:spTgt spid="322"/>
                                        </p:tgtEl>
                                        <p:attrNameLst>
                                          <p:attrName>ppt_x</p:attrName>
                                        </p:attrNameLst>
                                      </p:cBhvr>
                                      <p:tavLst>
                                        <p:tav tm="0">
                                          <p:val>
                                            <p:strVal val="#ppt_x"/>
                                          </p:val>
                                        </p:tav>
                                        <p:tav tm="100000">
                                          <p:val>
                                            <p:strVal val="#ppt_x"/>
                                          </p:val>
                                        </p:tav>
                                      </p:tavLst>
                                    </p:anim>
                                    <p:anim calcmode="lin" valueType="num">
                                      <p:cBhvr>
                                        <p:cTn id="23" dur="500" fill="hold"/>
                                        <p:tgtEl>
                                          <p:spTgt spid="3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nodeType="afterEffect" presetClass="entr" presetSubtype="4" presetID="2" grpId="5" fill="hold">
                                  <p:stCondLst>
                                    <p:cond delay="0"/>
                                  </p:stCondLst>
                                  <p:iterate type="el" backwards="0">
                                    <p:tmAbs val="0"/>
                                  </p:iterate>
                                  <p:childTnLst>
                                    <p:set>
                                      <p:cBhvr>
                                        <p:cTn id="26" fill="hold"/>
                                        <p:tgtEl>
                                          <p:spTgt spid="321"/>
                                        </p:tgtEl>
                                        <p:attrNameLst>
                                          <p:attrName>style.visibility</p:attrName>
                                        </p:attrNameLst>
                                      </p:cBhvr>
                                      <p:to>
                                        <p:strVal val="visible"/>
                                      </p:to>
                                    </p:set>
                                    <p:anim calcmode="lin" valueType="num">
                                      <p:cBhvr>
                                        <p:cTn id="27" dur="500" fill="hold"/>
                                        <p:tgtEl>
                                          <p:spTgt spid="321"/>
                                        </p:tgtEl>
                                        <p:attrNameLst>
                                          <p:attrName>ppt_x</p:attrName>
                                        </p:attrNameLst>
                                      </p:cBhvr>
                                      <p:tavLst>
                                        <p:tav tm="0">
                                          <p:val>
                                            <p:strVal val="#ppt_x"/>
                                          </p:val>
                                        </p:tav>
                                        <p:tav tm="100000">
                                          <p:val>
                                            <p:strVal val="#ppt_x"/>
                                          </p:val>
                                        </p:tav>
                                      </p:tavLst>
                                    </p:anim>
                                    <p:anim calcmode="lin" valueType="num">
                                      <p:cBhvr>
                                        <p:cTn id="28" dur="500" fill="hold"/>
                                        <p:tgtEl>
                                          <p:spTgt spid="3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nodeType="afterEffect" presetClass="entr" presetSubtype="0" presetID="10" grpId="6" fill="hold">
                                  <p:stCondLst>
                                    <p:cond delay="0"/>
                                  </p:stCondLst>
                                  <p:iterate type="el" backwards="0">
                                    <p:tmAbs val="0"/>
                                  </p:iterate>
                                  <p:childTnLst>
                                    <p:set>
                                      <p:cBhvr>
                                        <p:cTn id="31" fill="hold"/>
                                        <p:tgtEl>
                                          <p:spTgt spid="315"/>
                                        </p:tgtEl>
                                        <p:attrNameLst>
                                          <p:attrName>style.visibility</p:attrName>
                                        </p:attrNameLst>
                                      </p:cBhvr>
                                      <p:to>
                                        <p:strVal val="visible"/>
                                      </p:to>
                                    </p:set>
                                    <p:animEffect filter="fade" transition="in">
                                      <p:cBhvr>
                                        <p:cTn id="32" dur="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6"/>
      <p:bldP build="whole" bldLvl="1" animBg="1" rev="0" advAuto="0" spid="320" grpId="3"/>
      <p:bldP build="whole" bldLvl="1" animBg="1" rev="0" advAuto="0" spid="323" grpId="2"/>
      <p:bldP build="whole" bldLvl="1" animBg="1" rev="0" advAuto="0" spid="321" grpId="5"/>
      <p:bldP build="whole" bldLvl="1" animBg="1" rev="0" advAuto="0" spid="318" grpId="1"/>
      <p:bldP build="whole" bldLvl="1" animBg="1" rev="0" advAuto="0" spid="322" grpId="4"/>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8" name="MP900178861[1].jpg" descr="C:\Documents and Settings\strunci\Local Settings\Temporary Internet Files\Content.IE5\C83JXH7N\MP900178861[1].jpg"/>
          <p:cNvPicPr/>
          <p:nvPr/>
        </p:nvPicPr>
        <p:blipFill>
          <a:blip r:embed="rId3">
            <a:extLst/>
          </a:blip>
          <a:stretch>
            <a:fillRect/>
          </a:stretch>
        </p:blipFill>
        <p:spPr>
          <a:xfrm>
            <a:off x="0" y="0"/>
            <a:ext cx="3733800" cy="6858000"/>
          </a:xfrm>
          <a:prstGeom prst="rect">
            <a:avLst/>
          </a:prstGeom>
          <a:ln w="12700">
            <a:miter lim="400000"/>
          </a:ln>
        </p:spPr>
      </p:pic>
      <p:sp>
        <p:nvSpPr>
          <p:cNvPr id="329" name="Shape 329"/>
          <p:cNvSpPr/>
          <p:nvPr/>
        </p:nvSpPr>
        <p:spPr>
          <a:xfrm>
            <a:off x="4038600" y="2285999"/>
            <a:ext cx="4724400" cy="2668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2400">
              <a:solidFill>
                <a:srgbClr val="FF0000"/>
              </a:solidFill>
              <a:latin typeface="Arial"/>
              <a:ea typeface="Arial"/>
              <a:cs typeface="Arial"/>
              <a:sym typeface="Arial"/>
            </a:endParaRPr>
          </a:p>
          <a:p>
            <a:pPr lvl="0"/>
            <a:endParaRPr sz="2400">
              <a:solidFill>
                <a:srgbClr val="FF0000"/>
              </a:solidFill>
              <a:latin typeface="Arial"/>
              <a:ea typeface="Arial"/>
              <a:cs typeface="Arial"/>
              <a:sym typeface="Arial"/>
            </a:endParaRPr>
          </a:p>
          <a:p>
            <a:pPr lvl="0"/>
            <a:r>
              <a:rPr>
                <a:solidFill>
                  <a:srgbClr val="FF0000"/>
                </a:solidFill>
                <a:latin typeface="Arial"/>
                <a:ea typeface="Arial"/>
                <a:cs typeface="Arial"/>
                <a:sym typeface="Arial"/>
              </a:rPr>
              <a:t> </a:t>
            </a:r>
            <a:r>
              <a:rPr sz="3200">
                <a:solidFill>
                  <a:srgbClr val="FF0000"/>
                </a:solidFill>
                <a:latin typeface="Arial"/>
                <a:ea typeface="Arial"/>
                <a:cs typeface="Arial"/>
                <a:sym typeface="Arial"/>
              </a:rPr>
              <a:t>+</a:t>
            </a:r>
            <a:r>
              <a:rPr sz="3200">
                <a:solidFill>
                  <a:srgbClr val="002060"/>
                </a:solidFill>
                <a:latin typeface="Arial"/>
                <a:ea typeface="Arial"/>
                <a:cs typeface="Arial"/>
                <a:sym typeface="Arial"/>
              </a:rPr>
              <a:t>   Means I knew that</a:t>
            </a:r>
            <a:endParaRPr sz="3200">
              <a:solidFill>
                <a:srgbClr val="002060"/>
              </a:solidFill>
              <a:latin typeface="Arial"/>
              <a:ea typeface="Arial"/>
              <a:cs typeface="Arial"/>
              <a:sym typeface="Arial"/>
            </a:endParaRPr>
          </a:p>
          <a:p>
            <a:pPr lvl="0"/>
            <a:r>
              <a:rPr sz="3200">
                <a:solidFill>
                  <a:srgbClr val="FF0000"/>
                </a:solidFill>
                <a:latin typeface="Arial"/>
                <a:ea typeface="Arial"/>
                <a:cs typeface="Arial"/>
                <a:sym typeface="Arial"/>
              </a:rPr>
              <a:t> -   </a:t>
            </a:r>
            <a:r>
              <a:rPr sz="3200">
                <a:solidFill>
                  <a:srgbClr val="002060"/>
                </a:solidFill>
                <a:latin typeface="Arial"/>
                <a:ea typeface="Arial"/>
                <a:cs typeface="Arial"/>
                <a:sym typeface="Arial"/>
              </a:rPr>
              <a:t>Means I didn’t know 	that</a:t>
            </a:r>
            <a:endParaRPr sz="3200">
              <a:solidFill>
                <a:srgbClr val="002060"/>
              </a:solidFill>
              <a:latin typeface="Arial"/>
              <a:ea typeface="Arial"/>
              <a:cs typeface="Arial"/>
              <a:sym typeface="Arial"/>
            </a:endParaRPr>
          </a:p>
          <a:p>
            <a:pPr lvl="0"/>
            <a:r>
              <a:rPr sz="3200">
                <a:solidFill>
                  <a:srgbClr val="FF0000"/>
                </a:solidFill>
                <a:latin typeface="Arial"/>
                <a:ea typeface="Arial"/>
                <a:cs typeface="Arial"/>
                <a:sym typeface="Arial"/>
              </a:rPr>
              <a:t>   </a:t>
            </a:r>
          </a:p>
        </p:txBody>
      </p:sp>
      <p:sp>
        <p:nvSpPr>
          <p:cNvPr id="330" name="Shape 330"/>
          <p:cNvSpPr/>
          <p:nvPr/>
        </p:nvSpPr>
        <p:spPr>
          <a:xfrm>
            <a:off x="3962399" y="1219200"/>
            <a:ext cx="4572002"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A23A28"/>
                </a:solidFill>
                <a:latin typeface="Arial"/>
                <a:ea typeface="Arial"/>
                <a:cs typeface="Arial"/>
                <a:sym typeface="Arial"/>
              </a:defRPr>
            </a:lvl1pPr>
          </a:lstStyle>
          <a:p>
            <a:pPr lvl="0">
              <a:defRPr sz="1800">
                <a:solidFill>
                  <a:srgbClr val="000000"/>
                </a:solidFill>
              </a:defRPr>
            </a:pPr>
            <a:r>
              <a:rPr sz="3200">
                <a:solidFill>
                  <a:srgbClr val="A23A28"/>
                </a:solidFill>
              </a:rPr>
              <a:t>Use Code to Analyze Passages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29">
                                            <p:txEl>
                                              <p:pRg st="2" end="2"/>
                                            </p:txEl>
                                          </p:spTgt>
                                        </p:tgtEl>
                                        <p:attrNameLst>
                                          <p:attrName>style.visibility</p:attrName>
                                        </p:attrNameLst>
                                      </p:cBhvr>
                                      <p:to>
                                        <p:strVal val="visible"/>
                                      </p:to>
                                    </p:set>
                                    <p:anim calcmode="lin" valueType="num">
                                      <p:cBhvr>
                                        <p:cTn id="7" dur="500" fill="hold"/>
                                        <p:tgtEl>
                                          <p:spTgt spid="329">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3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329">
                                            <p:txEl>
                                              <p:pRg st="3" end="3"/>
                                            </p:txEl>
                                          </p:spTgt>
                                        </p:tgtEl>
                                        <p:attrNameLst>
                                          <p:attrName>style.visibility</p:attrName>
                                        </p:attrNameLst>
                                      </p:cBhvr>
                                      <p:to>
                                        <p:strVal val="visible"/>
                                      </p:to>
                                    </p:set>
                                    <p:anim calcmode="lin" valueType="num">
                                      <p:cBhvr>
                                        <p:cTn id="13" dur="500" fill="hold"/>
                                        <p:tgtEl>
                                          <p:spTgt spid="329">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329">
                                            <p:txEl>
                                              <p:pRg st="4" end="4"/>
                                            </p:txEl>
                                          </p:spTgt>
                                        </p:tgtEl>
                                        <p:attrNameLst>
                                          <p:attrName>style.visibility</p:attrName>
                                        </p:attrNameLst>
                                      </p:cBhvr>
                                      <p:to>
                                        <p:strVal val="visible"/>
                                      </p:to>
                                    </p:set>
                                    <p:anim calcmode="lin" valueType="num">
                                      <p:cBhvr>
                                        <p:cTn id="19" dur="500" fill="hold"/>
                                        <p:tgtEl>
                                          <p:spTgt spid="329">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3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9"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nvSpPr>
        <p:spPr>
          <a:xfrm>
            <a:off x="533400" y="381000"/>
            <a:ext cx="8077200" cy="5615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2400">
              <a:solidFill>
                <a:srgbClr val="564B3C"/>
              </a:solidFill>
              <a:latin typeface="Times"/>
              <a:ea typeface="Times"/>
              <a:cs typeface="Times"/>
              <a:sym typeface="Times"/>
            </a:endParaRPr>
          </a:p>
          <a:p>
            <a:pPr lvl="0"/>
            <a:endParaRPr sz="2400">
              <a:solidFill>
                <a:srgbClr val="564B3C"/>
              </a:solidFill>
              <a:latin typeface="Times"/>
              <a:ea typeface="Times"/>
              <a:cs typeface="Times"/>
              <a:sym typeface="Times"/>
            </a:endParaRPr>
          </a:p>
          <a:p>
            <a:pPr lvl="0"/>
            <a:r>
              <a:rPr sz="2400">
                <a:latin typeface="Times"/>
                <a:ea typeface="Times"/>
                <a:cs typeface="Times"/>
                <a:sym typeface="Times"/>
              </a:rPr>
              <a:t>(1)A loss leader is a product or service that sells at a loss but generates customer interest that can lead to a later profit. (2)A classic</a:t>
            </a:r>
            <a:r>
              <a:rPr sz="2400">
                <a:solidFill>
                  <a:srgbClr val="FF0000"/>
                </a:solidFill>
                <a:latin typeface="Times"/>
                <a:ea typeface="Times"/>
                <a:cs typeface="Times"/>
                <a:sym typeface="Times"/>
              </a:rPr>
              <a:t> </a:t>
            </a:r>
            <a:r>
              <a:rPr sz="2400">
                <a:latin typeface="Times"/>
                <a:ea typeface="Times"/>
                <a:cs typeface="Times"/>
                <a:sym typeface="Times"/>
              </a:rPr>
              <a:t>example</a:t>
            </a:r>
            <a:r>
              <a:rPr sz="2400">
                <a:solidFill>
                  <a:srgbClr val="FF0000"/>
                </a:solidFill>
                <a:latin typeface="Times"/>
                <a:ea typeface="Times"/>
                <a:cs typeface="Times"/>
                <a:sym typeface="Times"/>
              </a:rPr>
              <a:t> </a:t>
            </a:r>
            <a:r>
              <a:rPr sz="2400">
                <a:latin typeface="Times"/>
                <a:ea typeface="Times"/>
                <a:cs typeface="Times"/>
                <a:sym typeface="Times"/>
              </a:rPr>
              <a:t>of a loss leader is the ice-cream counter at a Thrifty’s variety store. (3)Ice cream cones are sold for less than the cost of the stand, equipment, supplies, and labor. (4)But the ice-cream counter, strategically placed near the store entrance, helps draw customers into the store. (5)Once inside, they often buy other items as well, so the store turns an overall profit. (6)The loss-leader principle is used in many other applications. (7)For instance, television networks take a loss on special events like the Olympic Games because they believe that the viewers they attract will then “stay tuned” for their other, moneymaking shows.</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533400" y="381000"/>
            <a:ext cx="8077200" cy="5615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2400">
              <a:solidFill>
                <a:srgbClr val="564B3C"/>
              </a:solidFill>
              <a:latin typeface="Times"/>
              <a:ea typeface="Times"/>
              <a:cs typeface="Times"/>
              <a:sym typeface="Times"/>
            </a:endParaRPr>
          </a:p>
          <a:p>
            <a:pPr lvl="0"/>
            <a:endParaRPr sz="2400">
              <a:solidFill>
                <a:srgbClr val="564B3C"/>
              </a:solidFill>
              <a:latin typeface="Times"/>
              <a:ea typeface="Times"/>
              <a:cs typeface="Times"/>
              <a:sym typeface="Times"/>
            </a:endParaRPr>
          </a:p>
          <a:p>
            <a:pPr lvl="0"/>
            <a:r>
              <a:rPr sz="2400">
                <a:latin typeface="Times"/>
                <a:ea typeface="Times"/>
                <a:cs typeface="Times"/>
                <a:sym typeface="Times"/>
              </a:rPr>
              <a:t>(1)A </a:t>
            </a:r>
            <a:r>
              <a:rPr sz="2400">
                <a:solidFill>
                  <a:srgbClr val="FF0000"/>
                </a:solidFill>
                <a:latin typeface="Times"/>
                <a:ea typeface="Times"/>
                <a:cs typeface="Times"/>
                <a:sym typeface="Times"/>
              </a:rPr>
              <a:t>loss leader </a:t>
            </a:r>
            <a:r>
              <a:rPr sz="2400">
                <a:latin typeface="Times"/>
                <a:ea typeface="Times"/>
                <a:cs typeface="Times"/>
                <a:sym typeface="Times"/>
              </a:rPr>
              <a:t>is a product or service that sells at a loss but generates customer interest that can lead to a later profit. (2)A classic</a:t>
            </a:r>
            <a:r>
              <a:rPr sz="2400">
                <a:solidFill>
                  <a:srgbClr val="FF0000"/>
                </a:solidFill>
                <a:latin typeface="Times"/>
                <a:ea typeface="Times"/>
                <a:cs typeface="Times"/>
                <a:sym typeface="Times"/>
              </a:rPr>
              <a:t> example </a:t>
            </a:r>
            <a:r>
              <a:rPr sz="2400">
                <a:latin typeface="Times"/>
                <a:ea typeface="Times"/>
                <a:cs typeface="Times"/>
                <a:sym typeface="Times"/>
              </a:rPr>
              <a:t>of a loss leader is the ice-cream counter at a Thrifty’s variety store. (3)Ice cream cones are sold for less than the cost of the stand, equipment, supplies, and labor. (4)But the ice-cream counter, strategically placed near the store entrance, helps draw customers into the store. (5)Once inside, they often buy other items as well, so the store turns an overall profit. (6)The loss-leader principle is used in many other applications. (7)For instance, television networks take a loss on special events like the Olympic Games because they believe that the viewers they attract will then “stay tuned” for their other, moneymaking shows.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idx="4294967295"/>
          </p:nvPr>
        </p:nvSpPr>
        <p:spPr>
          <a:xfrm>
            <a:off x="533400" y="838200"/>
            <a:ext cx="8229600" cy="792163"/>
          </a:xfrm>
          <a:prstGeom prst="rect">
            <a:avLst/>
          </a:prstGeom>
        </p:spPr>
        <p:txBody>
          <a:bodyPr lIns="0" tIns="0" rIns="0" bIns="0">
            <a:normAutofit fontScale="100000" lnSpcReduction="0"/>
          </a:bodyPr>
          <a:lstStyle>
            <a:lvl1pPr defTabSz="868680">
              <a:defRPr b="1" sz="4560">
                <a:solidFill>
                  <a:srgbClr val="40382D"/>
                </a:solidFill>
                <a:latin typeface="Antique Olive"/>
                <a:ea typeface="Antique Olive"/>
                <a:cs typeface="Antique Olive"/>
                <a:sym typeface="Antique Olive"/>
              </a:defRPr>
            </a:lvl1pPr>
          </a:lstStyle>
          <a:p>
            <a:pPr lvl="0">
              <a:defRPr b="0" sz="1800">
                <a:solidFill>
                  <a:srgbClr val="000000"/>
                </a:solidFill>
              </a:defRPr>
            </a:pPr>
            <a:r>
              <a:rPr b="1" sz="4560">
                <a:solidFill>
                  <a:srgbClr val="40382D"/>
                </a:solidFill>
              </a:rPr>
              <a:t>Annotation  tips</a:t>
            </a:r>
          </a:p>
        </p:txBody>
      </p:sp>
      <p:sp>
        <p:nvSpPr>
          <p:cNvPr id="201" name="Shape 201"/>
          <p:cNvSpPr/>
          <p:nvPr>
            <p:ph type="body" idx="4294967295"/>
          </p:nvPr>
        </p:nvSpPr>
        <p:spPr>
          <a:xfrm>
            <a:off x="457200" y="2057400"/>
            <a:ext cx="8001000" cy="5867400"/>
          </a:xfrm>
          <a:prstGeom prst="rect">
            <a:avLst/>
          </a:prstGeom>
        </p:spPr>
        <p:txBody>
          <a:bodyPr lIns="0" tIns="0" rIns="0" bIns="0">
            <a:normAutofit fontScale="100000" lnSpcReduction="0"/>
          </a:bodyPr>
          <a:lstStyle/>
          <a:p>
            <a:pPr lvl="0">
              <a:lnSpc>
                <a:spcPct val="90000"/>
              </a:lnSpc>
              <a:buSzPct val="100000"/>
              <a:defRPr sz="1800">
                <a:solidFill>
                  <a:srgbClr val="000000"/>
                </a:solidFill>
              </a:defRPr>
            </a:pPr>
            <a:r>
              <a:rPr sz="2400">
                <a:solidFill>
                  <a:srgbClr val="215968"/>
                </a:solidFill>
                <a:latin typeface="Arial"/>
                <a:ea typeface="Arial"/>
                <a:cs typeface="Arial"/>
                <a:sym typeface="Arial"/>
              </a:rPr>
              <a:t>Pay close attention to diagrams and other graphic organizers</a:t>
            </a:r>
            <a:endParaRPr sz="2400">
              <a:solidFill>
                <a:srgbClr val="215968"/>
              </a:solidFill>
              <a:latin typeface="Arial"/>
              <a:ea typeface="Arial"/>
              <a:cs typeface="Arial"/>
              <a:sym typeface="Arial"/>
            </a:endParaRPr>
          </a:p>
          <a:p>
            <a:pPr lvl="0">
              <a:lnSpc>
                <a:spcPct val="90000"/>
              </a:lnSpc>
              <a:buSzPct val="50000"/>
              <a:defRPr sz="1800">
                <a:solidFill>
                  <a:srgbClr val="000000"/>
                </a:solidFill>
              </a:defRPr>
            </a:pPr>
            <a:r>
              <a:rPr sz="2400">
                <a:solidFill>
                  <a:srgbClr val="215968"/>
                </a:solidFill>
                <a:latin typeface="Arial"/>
                <a:ea typeface="Arial"/>
                <a:cs typeface="Arial"/>
                <a:sym typeface="Arial"/>
              </a:rPr>
              <a:t>Use</a:t>
            </a:r>
            <a:r>
              <a:rPr sz="2400">
                <a:solidFill>
                  <a:srgbClr val="071215"/>
                </a:solidFill>
                <a:latin typeface="Arial"/>
                <a:ea typeface="Arial"/>
                <a:cs typeface="Arial"/>
                <a:sym typeface="Arial"/>
              </a:rPr>
              <a:t> </a:t>
            </a:r>
            <a:r>
              <a:rPr sz="2400">
                <a:solidFill>
                  <a:srgbClr val="FF0000"/>
                </a:solidFill>
                <a:latin typeface="Arial"/>
                <a:ea typeface="Arial"/>
                <a:cs typeface="Arial"/>
                <a:sym typeface="Arial"/>
              </a:rPr>
              <a:t>colors, </a:t>
            </a:r>
            <a:r>
              <a:rPr sz="2400">
                <a:solidFill>
                  <a:srgbClr val="215968"/>
                </a:solidFill>
                <a:latin typeface="Arial"/>
                <a:ea typeface="Arial"/>
                <a:cs typeface="Arial"/>
                <a:sym typeface="Arial"/>
              </a:rPr>
              <a:t>diagrams, arrows &amp; symbols</a:t>
            </a:r>
            <a:endParaRPr sz="2400">
              <a:solidFill>
                <a:srgbClr val="215968"/>
              </a:solidFill>
              <a:latin typeface="Arial"/>
              <a:ea typeface="Arial"/>
              <a:cs typeface="Arial"/>
              <a:sym typeface="Arial"/>
            </a:endParaRPr>
          </a:p>
          <a:p>
            <a:pPr lvl="0" marL="273050" indent="-203200">
              <a:lnSpc>
                <a:spcPct val="90000"/>
              </a:lnSpc>
              <a:buSzTx/>
              <a:buNone/>
              <a:defRPr sz="1800">
                <a:solidFill>
                  <a:srgbClr val="000000"/>
                </a:solidFill>
              </a:defRPr>
            </a:pPr>
            <a:r>
              <a:rPr sz="2400">
                <a:solidFill>
                  <a:srgbClr val="215968"/>
                </a:solidFill>
                <a:latin typeface="Arial"/>
                <a:ea typeface="Arial"/>
                <a:cs typeface="Arial"/>
                <a:sym typeface="Arial"/>
              </a:rPr>
              <a:t>    when annotating</a:t>
            </a:r>
            <a:endParaRPr sz="2400">
              <a:solidFill>
                <a:srgbClr val="215968"/>
              </a:solidFill>
              <a:latin typeface="Arial"/>
              <a:ea typeface="Arial"/>
              <a:cs typeface="Arial"/>
              <a:sym typeface="Arial"/>
            </a:endParaRPr>
          </a:p>
          <a:p>
            <a:pPr lvl="0">
              <a:lnSpc>
                <a:spcPct val="90000"/>
              </a:lnSpc>
              <a:buSzPct val="50000"/>
              <a:defRPr sz="1800">
                <a:solidFill>
                  <a:srgbClr val="000000"/>
                </a:solidFill>
              </a:defRPr>
            </a:pPr>
            <a:r>
              <a:rPr sz="2400" u="sng">
                <a:solidFill>
                  <a:srgbClr val="215968"/>
                </a:solidFill>
                <a:latin typeface="Arial"/>
                <a:ea typeface="Arial"/>
                <a:cs typeface="Arial"/>
                <a:sym typeface="Arial"/>
              </a:rPr>
              <a:t>Underline</a:t>
            </a:r>
            <a:r>
              <a:rPr sz="2400">
                <a:solidFill>
                  <a:srgbClr val="215968"/>
                </a:solidFill>
                <a:latin typeface="Arial"/>
                <a:ea typeface="Arial"/>
                <a:cs typeface="Arial"/>
                <a:sym typeface="Arial"/>
              </a:rPr>
              <a:t>, {bracket}, circle, asterisk*, and use </a:t>
            </a:r>
            <a:endParaRPr sz="2400">
              <a:solidFill>
                <a:srgbClr val="215968"/>
              </a:solidFill>
              <a:latin typeface="Arial"/>
              <a:ea typeface="Arial"/>
              <a:cs typeface="Arial"/>
              <a:sym typeface="Arial"/>
            </a:endParaRPr>
          </a:p>
          <a:p>
            <a:pPr lvl="0" marL="273050" indent="-203200">
              <a:lnSpc>
                <a:spcPct val="90000"/>
              </a:lnSpc>
              <a:buSzTx/>
              <a:buNone/>
              <a:defRPr sz="1800">
                <a:solidFill>
                  <a:srgbClr val="000000"/>
                </a:solidFill>
              </a:defRPr>
            </a:pPr>
            <a:r>
              <a:rPr sz="2400">
                <a:solidFill>
                  <a:srgbClr val="071215"/>
                </a:solidFill>
                <a:latin typeface="Arial"/>
                <a:ea typeface="Arial"/>
                <a:cs typeface="Arial"/>
                <a:sym typeface="Arial"/>
              </a:rPr>
              <a:t>	</a:t>
            </a:r>
            <a:r>
              <a:rPr sz="2400">
                <a:solidFill>
                  <a:srgbClr val="215968"/>
                </a:solidFill>
                <a:latin typeface="Arial"/>
                <a:ea typeface="Arial"/>
                <a:cs typeface="Arial"/>
                <a:sym typeface="Arial"/>
              </a:rPr>
              <a:t>numerals and other symbols to </a:t>
            </a:r>
            <a:endParaRPr sz="2400">
              <a:solidFill>
                <a:srgbClr val="215968"/>
              </a:solidFill>
              <a:latin typeface="Arial"/>
              <a:ea typeface="Arial"/>
              <a:cs typeface="Arial"/>
              <a:sym typeface="Arial"/>
            </a:endParaRPr>
          </a:p>
          <a:p>
            <a:pPr lvl="0" marL="273050" indent="-203200">
              <a:lnSpc>
                <a:spcPct val="90000"/>
              </a:lnSpc>
              <a:buSzTx/>
              <a:buNone/>
              <a:defRPr sz="1800">
                <a:solidFill>
                  <a:srgbClr val="000000"/>
                </a:solidFill>
              </a:defRPr>
            </a:pPr>
            <a:r>
              <a:rPr sz="2400">
                <a:solidFill>
                  <a:srgbClr val="215968"/>
                </a:solidFill>
                <a:latin typeface="Arial"/>
                <a:ea typeface="Arial"/>
                <a:cs typeface="Arial"/>
                <a:sym typeface="Arial"/>
              </a:rPr>
              <a:t>	mark the text</a:t>
            </a:r>
            <a:endParaRPr sz="2400">
              <a:solidFill>
                <a:srgbClr val="215968"/>
              </a:solidFill>
              <a:latin typeface="Arial"/>
              <a:ea typeface="Arial"/>
              <a:cs typeface="Arial"/>
              <a:sym typeface="Arial"/>
            </a:endParaRPr>
          </a:p>
          <a:p>
            <a:pPr lvl="0">
              <a:lnSpc>
                <a:spcPct val="90000"/>
              </a:lnSpc>
              <a:buSzPct val="50000"/>
              <a:defRPr sz="1800">
                <a:solidFill>
                  <a:srgbClr val="000000"/>
                </a:solidFill>
              </a:defRPr>
            </a:pPr>
            <a:r>
              <a:rPr sz="2400">
                <a:solidFill>
                  <a:srgbClr val="215968"/>
                </a:solidFill>
                <a:latin typeface="Arial"/>
                <a:ea typeface="Arial"/>
                <a:cs typeface="Arial"/>
                <a:sym typeface="Arial"/>
              </a:rPr>
              <a:t>Create simple concept maps of the </a:t>
            </a:r>
            <a:endParaRPr sz="2400">
              <a:solidFill>
                <a:srgbClr val="215968"/>
              </a:solidFill>
              <a:latin typeface="Arial"/>
              <a:ea typeface="Arial"/>
              <a:cs typeface="Arial"/>
              <a:sym typeface="Arial"/>
            </a:endParaRPr>
          </a:p>
          <a:p>
            <a:pPr lvl="1" marL="273050" indent="93662">
              <a:lnSpc>
                <a:spcPct val="90000"/>
              </a:lnSpc>
              <a:buSzTx/>
              <a:buNone/>
              <a:defRPr sz="1800">
                <a:solidFill>
                  <a:srgbClr val="000000"/>
                </a:solidFill>
              </a:defRPr>
            </a:pPr>
            <a:r>
              <a:rPr sz="2200">
                <a:solidFill>
                  <a:srgbClr val="215968"/>
                </a:solidFill>
                <a:latin typeface="Arial"/>
                <a:ea typeface="Arial"/>
                <a:cs typeface="Arial"/>
                <a:sym typeface="Arial"/>
              </a:rPr>
              <a:t>Information</a:t>
            </a:r>
          </a:p>
        </p:txBody>
      </p:sp>
      <p:pic>
        <p:nvPicPr>
          <p:cNvPr id="202" name="MCj04369180000[1].png" descr="C:\Documents and Settings\strunci\Local Settings\Temporary Internet Files\Content.IE5\PZ5IUB9S\MCj04369180000[1].png"/>
          <p:cNvPicPr/>
          <p:nvPr/>
        </p:nvPicPr>
        <p:blipFill>
          <a:blip r:embed="rId2">
            <a:extLst/>
          </a:blip>
          <a:stretch>
            <a:fillRect/>
          </a:stretch>
        </p:blipFill>
        <p:spPr>
          <a:xfrm>
            <a:off x="5143500" y="3962400"/>
            <a:ext cx="1028700" cy="1028700"/>
          </a:xfrm>
          <a:prstGeom prst="rect">
            <a:avLst/>
          </a:prstGeom>
          <a:ln w="12700">
            <a:miter lim="400000"/>
          </a:ln>
        </p:spPr>
      </p:pic>
      <p:sp>
        <p:nvSpPr>
          <p:cNvPr id="203" name="Shape 203"/>
          <p:cNvSpPr/>
          <p:nvPr/>
        </p:nvSpPr>
        <p:spPr>
          <a:xfrm>
            <a:off x="4041775" y="2438400"/>
            <a:ext cx="484188"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93A299"/>
          </a:solidFill>
          <a:ln>
            <a:solidFill/>
            <a:round/>
          </a:ln>
        </p:spPr>
        <p:txBody>
          <a:bodyPr lIns="0" tIns="0" rIns="0" bIns="0"/>
          <a:lstStyle/>
          <a:p>
            <a:pPr lvl="0"/>
          </a:p>
        </p:txBody>
      </p:sp>
      <p:sp>
        <p:nvSpPr>
          <p:cNvPr id="204" name="Shape 204"/>
          <p:cNvSpPr/>
          <p:nvPr/>
        </p:nvSpPr>
        <p:spPr>
          <a:xfrm>
            <a:off x="6466003" y="2895600"/>
            <a:ext cx="783994"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76"/>
                </a:moveTo>
                <a:lnTo>
                  <a:pt x="9089" y="2176"/>
                </a:lnTo>
                <a:lnTo>
                  <a:pt x="8996" y="1041"/>
                </a:lnTo>
                <a:lnTo>
                  <a:pt x="10930" y="0"/>
                </a:lnTo>
                <a:lnTo>
                  <a:pt x="11107" y="2176"/>
                </a:lnTo>
                <a:lnTo>
                  <a:pt x="21600" y="2176"/>
                </a:lnTo>
                <a:lnTo>
                  <a:pt x="21600" y="7256"/>
                </a:lnTo>
                <a:lnTo>
                  <a:pt x="11520" y="7256"/>
                </a:lnTo>
                <a:lnTo>
                  <a:pt x="12098" y="14344"/>
                </a:lnTo>
                <a:lnTo>
                  <a:pt x="21600" y="14344"/>
                </a:lnTo>
                <a:lnTo>
                  <a:pt x="21600" y="19424"/>
                </a:lnTo>
                <a:lnTo>
                  <a:pt x="12511" y="19424"/>
                </a:lnTo>
                <a:lnTo>
                  <a:pt x="12604" y="20559"/>
                </a:lnTo>
                <a:lnTo>
                  <a:pt x="10670" y="21600"/>
                </a:lnTo>
                <a:lnTo>
                  <a:pt x="10493" y="19424"/>
                </a:lnTo>
                <a:lnTo>
                  <a:pt x="0" y="19424"/>
                </a:lnTo>
                <a:lnTo>
                  <a:pt x="0" y="14344"/>
                </a:lnTo>
                <a:lnTo>
                  <a:pt x="10080" y="14344"/>
                </a:lnTo>
                <a:lnTo>
                  <a:pt x="9502" y="7256"/>
                </a:lnTo>
                <a:lnTo>
                  <a:pt x="0" y="7256"/>
                </a:lnTo>
                <a:lnTo>
                  <a:pt x="0" y="2176"/>
                </a:lnTo>
                <a:close/>
              </a:path>
            </a:pathLst>
          </a:custGeom>
          <a:solidFill>
            <a:srgbClr val="FF0000"/>
          </a:solidFill>
          <a:ln>
            <a:solidFill>
              <a:srgbClr val="FF0000"/>
            </a:solidFill>
            <a:round/>
          </a:ln>
        </p:spPr>
        <p:txBody>
          <a:bodyPr lIns="0" tIns="0" rIns="0" bIns="0"/>
          <a:lstStyle/>
          <a:p>
            <a:pPr lvl="0"/>
          </a:p>
        </p:txBody>
      </p:sp>
      <p:sp>
        <p:nvSpPr>
          <p:cNvPr id="205" name="Shape 205"/>
          <p:cNvSpPr/>
          <p:nvPr/>
        </p:nvSpPr>
        <p:spPr>
          <a:xfrm>
            <a:off x="3657600" y="3602037"/>
            <a:ext cx="868363" cy="381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lstStyle/>
          <a:p>
            <a:pPr lvl="0"/>
          </a:p>
        </p:txBody>
      </p:sp>
      <p:pic>
        <p:nvPicPr>
          <p:cNvPr id="206" name="watereng1.png" descr="http://www.studygs.net/mapping/images/watereng1.gif"/>
          <p:cNvPicPr/>
          <p:nvPr/>
        </p:nvPicPr>
        <p:blipFill>
          <a:blip r:embed="rId3">
            <a:extLst/>
          </a:blip>
          <a:stretch>
            <a:fillRect/>
          </a:stretch>
        </p:blipFill>
        <p:spPr>
          <a:xfrm>
            <a:off x="6172200" y="4994275"/>
            <a:ext cx="1905000" cy="1314450"/>
          </a:xfrm>
          <a:prstGeom prst="rect">
            <a:avLst/>
          </a:prstGeom>
          <a:ln w="12700">
            <a:miter lim="400000"/>
          </a:ln>
        </p:spPr>
      </p:pic>
      <p:sp>
        <p:nvSpPr>
          <p:cNvPr id="207" name="Shape 207"/>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3</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203"/>
                                        </p:tgtEl>
                                        <p:attrNameLst>
                                          <p:attrName>style.visibility</p:attrName>
                                        </p:attrNameLst>
                                      </p:cBhvr>
                                      <p:to>
                                        <p:strVal val="visible"/>
                                      </p:to>
                                    </p:set>
                                    <p:anim calcmode="lin" valueType="num">
                                      <p:cBhvr>
                                        <p:cTn id="7" dur="500" fill="hold"/>
                                        <p:tgtEl>
                                          <p:spTgt spid="203"/>
                                        </p:tgtEl>
                                        <p:attrNameLst>
                                          <p:attrName>ppt_x</p:attrName>
                                        </p:attrNameLst>
                                      </p:cBhvr>
                                      <p:tavLst>
                                        <p:tav tm="0">
                                          <p:val>
                                            <p:strVal val="#ppt_x"/>
                                          </p:val>
                                        </p:tav>
                                        <p:tav tm="100000">
                                          <p:val>
                                            <p:strVal val="#ppt_x"/>
                                          </p:val>
                                        </p:tav>
                                      </p:tavLst>
                                    </p:anim>
                                    <p:anim calcmode="lin" valueType="num">
                                      <p:cBhvr>
                                        <p:cTn id="8" dur="500" fill="hold"/>
                                        <p:tgtEl>
                                          <p:spTgt spid="2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0" presetID="10" grpId="2" fill="hold">
                                  <p:stCondLst>
                                    <p:cond delay="0"/>
                                  </p:stCondLst>
                                  <p:iterate type="el" backwards="0">
                                    <p:tmAbs val="0"/>
                                  </p:iterate>
                                  <p:childTnLst>
                                    <p:set>
                                      <p:cBhvr>
                                        <p:cTn id="11" fill="hold"/>
                                        <p:tgtEl>
                                          <p:spTgt spid="204"/>
                                        </p:tgtEl>
                                        <p:attrNameLst>
                                          <p:attrName>style.visibility</p:attrName>
                                        </p:attrNameLst>
                                      </p:cBhvr>
                                      <p:to>
                                        <p:strVal val="visible"/>
                                      </p:to>
                                    </p:set>
                                    <p:animEffect filter="fade" transition="in">
                                      <p:cBhvr>
                                        <p:cTn id="12" dur="750"/>
                                        <p:tgtEl>
                                          <p:spTgt spid="204"/>
                                        </p:tgtEl>
                                      </p:cBhvr>
                                    </p:animEffect>
                                  </p:childTnLst>
                                </p:cTn>
                              </p:par>
                            </p:childTnLst>
                          </p:cTn>
                        </p:par>
                        <p:par>
                          <p:cTn id="13" fill="hold">
                            <p:stCondLst>
                              <p:cond delay="1250"/>
                            </p:stCondLst>
                            <p:childTnLst>
                              <p:par>
                                <p:cTn id="14" nodeType="afterEffect" presetClass="entr" presetSubtype="32" presetID="23" grpId="3" fill="hold">
                                  <p:stCondLst>
                                    <p:cond delay="0"/>
                                  </p:stCondLst>
                                  <p:iterate type="el" backwards="0">
                                    <p:tmAbs val="0"/>
                                  </p:iterate>
                                  <p:childTnLst>
                                    <p:set>
                                      <p:cBhvr>
                                        <p:cTn id="15" fill="hold"/>
                                        <p:tgtEl>
                                          <p:spTgt spid="205"/>
                                        </p:tgtEl>
                                        <p:attrNameLst>
                                          <p:attrName>style.visibility</p:attrName>
                                        </p:attrNameLst>
                                      </p:cBhvr>
                                      <p:to>
                                        <p:strVal val="visible"/>
                                      </p:to>
                                    </p:set>
                                    <p:anim calcmode="lin" valueType="num">
                                      <p:cBhvr>
                                        <p:cTn id="16" dur="750" fill="hold"/>
                                        <p:tgtEl>
                                          <p:spTgt spid="205"/>
                                        </p:tgtEl>
                                        <p:attrNameLst>
                                          <p:attrName>ppt_w</p:attrName>
                                        </p:attrNameLst>
                                      </p:cBhvr>
                                      <p:tavLst>
                                        <p:tav tm="0">
                                          <p:val>
                                            <p:fltVal val="0"/>
                                          </p:val>
                                        </p:tav>
                                        <p:tav tm="100000">
                                          <p:val>
                                            <p:strVal val="#ppt_w"/>
                                          </p:val>
                                        </p:tav>
                                      </p:tavLst>
                                    </p:anim>
                                    <p:anim calcmode="lin" valueType="num">
                                      <p:cBhvr>
                                        <p:cTn id="17" dur="750" fill="hold"/>
                                        <p:tgtEl>
                                          <p:spTgt spid="205"/>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nodeType="afterEffect" presetClass="entr" presetSubtype="8" presetID="17" grpId="4" fill="hold">
                                  <p:stCondLst>
                                    <p:cond delay="0"/>
                                  </p:stCondLst>
                                  <p:iterate type="el" backwards="0">
                                    <p:tmAbs val="0"/>
                                  </p:iterate>
                                  <p:childTnLst>
                                    <p:set>
                                      <p:cBhvr>
                                        <p:cTn id="20" fill="hold"/>
                                        <p:tgtEl>
                                          <p:spTgt spid="202"/>
                                        </p:tgtEl>
                                        <p:attrNameLst>
                                          <p:attrName>style.visibility</p:attrName>
                                        </p:attrNameLst>
                                      </p:cBhvr>
                                      <p:to>
                                        <p:strVal val="visible"/>
                                      </p:to>
                                    </p:set>
                                    <p:anim calcmode="lin" valueType="num">
                                      <p:cBhvr>
                                        <p:cTn id="21" dur="750" fill="hold"/>
                                        <p:tgtEl>
                                          <p:spTgt spid="202"/>
                                        </p:tgtEl>
                                        <p:attrNameLst>
                                          <p:attrName>ppt_x</p:attrName>
                                        </p:attrNameLst>
                                      </p:cBhvr>
                                      <p:tavLst>
                                        <p:tav tm="0">
                                          <p:val>
                                            <p:strVal val="#ppt_x-#ppt_w/2"/>
                                          </p:val>
                                        </p:tav>
                                        <p:tav tm="100000">
                                          <p:val>
                                            <p:strVal val="#ppt_x"/>
                                          </p:val>
                                        </p:tav>
                                      </p:tavLst>
                                    </p:anim>
                                    <p:anim calcmode="lin" valueType="num">
                                      <p:cBhvr>
                                        <p:cTn id="22" dur="750" fill="hold"/>
                                        <p:tgtEl>
                                          <p:spTgt spid="202"/>
                                        </p:tgtEl>
                                        <p:attrNameLst>
                                          <p:attrName>ppt_y</p:attrName>
                                        </p:attrNameLst>
                                      </p:cBhvr>
                                      <p:tavLst>
                                        <p:tav tm="0">
                                          <p:val>
                                            <p:strVal val="#ppt_y"/>
                                          </p:val>
                                        </p:tav>
                                        <p:tav tm="100000">
                                          <p:val>
                                            <p:strVal val="#ppt_y"/>
                                          </p:val>
                                        </p:tav>
                                      </p:tavLst>
                                    </p:anim>
                                    <p:anim calcmode="lin" valueType="num">
                                      <p:cBhvr>
                                        <p:cTn id="23" dur="750" fill="hold"/>
                                        <p:tgtEl>
                                          <p:spTgt spid="202"/>
                                        </p:tgtEl>
                                        <p:attrNameLst>
                                          <p:attrName>ppt_w</p:attrName>
                                        </p:attrNameLst>
                                      </p:cBhvr>
                                      <p:tavLst>
                                        <p:tav tm="0">
                                          <p:val>
                                            <p:fltVal val="0"/>
                                          </p:val>
                                        </p:tav>
                                        <p:tav tm="100000">
                                          <p:val>
                                            <p:strVal val="#ppt_w"/>
                                          </p:val>
                                        </p:tav>
                                      </p:tavLst>
                                    </p:anim>
                                    <p:anim calcmode="lin" valueType="num">
                                      <p:cBhvr>
                                        <p:cTn id="24" dur="750" fill="hold"/>
                                        <p:tgtEl>
                                          <p:spTgt spid="202"/>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nodeType="afterEffect" presetClass="entr" presetSubtype="0" presetID="15" grpId="5" fill="hold">
                                  <p:stCondLst>
                                    <p:cond delay="0"/>
                                  </p:stCondLst>
                                  <p:iterate type="el" backwards="0">
                                    <p:tmAbs val="0"/>
                                  </p:iterate>
                                  <p:childTnLst>
                                    <p:set>
                                      <p:cBhvr>
                                        <p:cTn id="27" fill="hold"/>
                                        <p:tgtEl>
                                          <p:spTgt spid="206"/>
                                        </p:tgtEl>
                                        <p:attrNameLst>
                                          <p:attrName>style.visibility</p:attrName>
                                        </p:attrNameLst>
                                      </p:cBhvr>
                                      <p:to>
                                        <p:strVal val="visible"/>
                                      </p:to>
                                    </p:set>
                                    <p:anim calcmode="lin" valueType="num">
                                      <p:cBhvr>
                                        <p:cTn id="28" dur="1000" fill="hold"/>
                                        <p:tgtEl>
                                          <p:spTgt spid="206"/>
                                        </p:tgtEl>
                                        <p:attrNameLst>
                                          <p:attrName>ppt_w</p:attrName>
                                        </p:attrNameLst>
                                      </p:cBhvr>
                                      <p:tavLst>
                                        <p:tav tm="0">
                                          <p:val>
                                            <p:fltVal val="0"/>
                                          </p:val>
                                        </p:tav>
                                        <p:tav tm="100000">
                                          <p:val>
                                            <p:strVal val="#ppt_w"/>
                                          </p:val>
                                        </p:tav>
                                      </p:tavLst>
                                    </p:anim>
                                    <p:anim calcmode="lin" valueType="num">
                                      <p:cBhvr>
                                        <p:cTn id="29" dur="1000" fill="hold"/>
                                        <p:tgtEl>
                                          <p:spTgt spid="206"/>
                                        </p:tgtEl>
                                        <p:attrNameLst>
                                          <p:attrName>ppt_h</p:attrName>
                                        </p:attrNameLst>
                                      </p:cBhvr>
                                      <p:tavLst>
                                        <p:tav tm="0">
                                          <p:val>
                                            <p:fltVal val="0"/>
                                          </p:val>
                                        </p:tav>
                                        <p:tav tm="100000">
                                          <p:val>
                                            <p:strVal val="#ppt_h"/>
                                          </p:val>
                                        </p:tav>
                                      </p:tavLst>
                                    </p:anim>
                                    <p:anim calcmode="lin" valueType="num">
                                      <p:cBhvr>
                                        <p:cTn id="30" dur="1000" fill="hold"/>
                                        <p:tgtEl>
                                          <p:spTgt spid="20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2"/>
      <p:bldP build="whole" bldLvl="1" animBg="1" rev="0" advAuto="0" spid="202" grpId="4"/>
      <p:bldP build="whole" bldLvl="1" animBg="1" rev="0" advAuto="0" spid="203" grpId="1"/>
      <p:bldP build="whole" bldLvl="1" animBg="1" rev="0" advAuto="0" spid="206" grpId="5"/>
      <p:bldP build="whole" bldLvl="1" animBg="1" rev="0" advAuto="0" spid="205" grpId="3"/>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nvSpPr>
        <p:spPr>
          <a:xfrm>
            <a:off x="684212" y="1406525"/>
            <a:ext cx="7772401" cy="279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1350B2"/>
                </a:solidFill>
                <a:latin typeface="Tahoma"/>
                <a:ea typeface="Tahoma"/>
                <a:cs typeface="Tahoma"/>
                <a:sym typeface="Tahoma"/>
              </a:defRPr>
            </a:lvl1pPr>
          </a:lstStyle>
          <a:p>
            <a:pPr lvl="0">
              <a:defRPr>
                <a:solidFill>
                  <a:srgbClr val="000000"/>
                </a:solidFill>
              </a:defRPr>
            </a:pPr>
            <a:r>
              <a:rPr>
                <a:solidFill>
                  <a:srgbClr val="1350B2"/>
                </a:solidFill>
              </a:rPr>
              <a:t>Read the textbook paragraph below and then answer the questions.       </a:t>
            </a:r>
          </a:p>
        </p:txBody>
      </p:sp>
      <p:sp>
        <p:nvSpPr>
          <p:cNvPr id="339" name="Shape 339"/>
          <p:cNvSpPr/>
          <p:nvPr/>
        </p:nvSpPr>
        <p:spPr>
          <a:xfrm>
            <a:off x="762000" y="4800600"/>
            <a:ext cx="7772400" cy="13736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tabLst>
                <a:tab pos="342900" algn="l"/>
                <a:tab pos="1143000" algn="l"/>
              </a:tabLst>
            </a:pPr>
            <a:r>
              <a:rPr b="1">
                <a:solidFill>
                  <a:srgbClr val="1350B2"/>
                </a:solidFill>
                <a:latin typeface="Tahoma"/>
                <a:ea typeface="Tahoma"/>
                <a:cs typeface="Tahoma"/>
                <a:sym typeface="Tahoma"/>
              </a:rPr>
              <a:t>1.</a:t>
            </a:r>
            <a:r>
              <a:rPr>
                <a:latin typeface="Tahoma"/>
                <a:ea typeface="Tahoma"/>
                <a:cs typeface="Tahoma"/>
                <a:sym typeface="Tahoma"/>
              </a:rPr>
              <a:t>	What term is being defined? </a:t>
            </a:r>
            <a:endParaRPr sz="2400">
              <a:solidFill>
                <a:srgbClr val="564B3C"/>
              </a:solidFill>
              <a:latin typeface="Tahoma"/>
              <a:ea typeface="Tahoma"/>
              <a:cs typeface="Tahoma"/>
              <a:sym typeface="Tahoma"/>
            </a:endParaRPr>
          </a:p>
          <a:p>
            <a:pPr lvl="0">
              <a:spcBef>
                <a:spcPts val="400"/>
              </a:spcBef>
              <a:tabLst>
                <a:tab pos="342900" algn="l"/>
                <a:tab pos="1143000" algn="l"/>
              </a:tabLst>
            </a:pPr>
            <a:r>
              <a:rPr b="1">
                <a:solidFill>
                  <a:srgbClr val="1350B2"/>
                </a:solidFill>
                <a:latin typeface="Tahoma"/>
                <a:ea typeface="Tahoma"/>
                <a:cs typeface="Tahoma"/>
                <a:sym typeface="Tahoma"/>
              </a:rPr>
              <a:t>2.</a:t>
            </a:r>
            <a:r>
              <a:rPr>
                <a:latin typeface="Tahoma"/>
                <a:ea typeface="Tahoma"/>
                <a:cs typeface="Tahoma"/>
                <a:sym typeface="Tahoma"/>
              </a:rPr>
              <a:t>	Which sentence contains the definition? </a:t>
            </a:r>
            <a:endParaRPr sz="2400">
              <a:solidFill>
                <a:srgbClr val="564B3C"/>
              </a:solidFill>
              <a:latin typeface="Tahoma"/>
              <a:ea typeface="Tahoma"/>
              <a:cs typeface="Tahoma"/>
              <a:sym typeface="Tahoma"/>
            </a:endParaRPr>
          </a:p>
          <a:p>
            <a:pPr lvl="0">
              <a:spcBef>
                <a:spcPts val="400"/>
              </a:spcBef>
              <a:tabLst>
                <a:tab pos="342900" algn="l"/>
                <a:tab pos="1143000" algn="l"/>
              </a:tabLst>
            </a:pPr>
            <a:r>
              <a:rPr b="1">
                <a:solidFill>
                  <a:srgbClr val="1350B2"/>
                </a:solidFill>
                <a:latin typeface="Tahoma"/>
                <a:ea typeface="Tahoma"/>
                <a:cs typeface="Tahoma"/>
                <a:sym typeface="Tahoma"/>
              </a:rPr>
              <a:t>3.</a:t>
            </a:r>
            <a:r>
              <a:rPr>
                <a:latin typeface="Tahoma"/>
                <a:ea typeface="Tahoma"/>
                <a:cs typeface="Tahoma"/>
                <a:sym typeface="Tahoma"/>
              </a:rPr>
              <a:t>	In which sentence does the first example appear? </a:t>
            </a:r>
            <a:endParaRPr sz="2400">
              <a:solidFill>
                <a:srgbClr val="564B3C"/>
              </a:solidFill>
              <a:latin typeface="Tahoma"/>
              <a:ea typeface="Tahoma"/>
              <a:cs typeface="Tahoma"/>
              <a:sym typeface="Tahoma"/>
            </a:endParaRPr>
          </a:p>
          <a:p>
            <a:pPr lvl="0">
              <a:spcBef>
                <a:spcPts val="400"/>
              </a:spcBef>
              <a:tabLst>
                <a:tab pos="342900" algn="l"/>
                <a:tab pos="1143000" algn="l"/>
              </a:tabLst>
            </a:pPr>
            <a:r>
              <a:rPr b="1">
                <a:solidFill>
                  <a:srgbClr val="1350B2"/>
                </a:solidFill>
                <a:latin typeface="Tahoma"/>
                <a:ea typeface="Tahoma"/>
                <a:cs typeface="Tahoma"/>
                <a:sym typeface="Tahoma"/>
              </a:rPr>
              <a:t>4.</a:t>
            </a:r>
            <a:r>
              <a:rPr>
                <a:latin typeface="Tahoma"/>
                <a:ea typeface="Tahoma"/>
                <a:cs typeface="Tahoma"/>
                <a:sym typeface="Tahoma"/>
              </a:rPr>
              <a:t>	In which sentence does the second example appear?</a:t>
            </a:r>
          </a:p>
        </p:txBody>
      </p:sp>
      <p:grpSp>
        <p:nvGrpSpPr>
          <p:cNvPr id="342" name="Group 342"/>
          <p:cNvGrpSpPr/>
          <p:nvPr/>
        </p:nvGrpSpPr>
        <p:grpSpPr>
          <a:xfrm>
            <a:off x="685800" y="1828800"/>
            <a:ext cx="7772400" cy="2921000"/>
            <a:chOff x="0" y="0"/>
            <a:chExt cx="7772400" cy="2921000"/>
          </a:xfrm>
        </p:grpSpPr>
        <p:sp>
          <p:nvSpPr>
            <p:cNvPr id="340" name="Shape 340"/>
            <p:cNvSpPr/>
            <p:nvPr/>
          </p:nvSpPr>
          <p:spPr>
            <a:xfrm>
              <a:off x="0" y="0"/>
              <a:ext cx="7772400" cy="2819400"/>
            </a:xfrm>
            <a:prstGeom prst="rect">
              <a:avLst/>
            </a:prstGeom>
            <a:solidFill>
              <a:srgbClr val="FFF1FF"/>
            </a:solidFill>
            <a:ln w="9525" cap="flat">
              <a:solidFill>
                <a:srgbClr val="CC66FF"/>
              </a:solidFill>
              <a:prstDash val="solid"/>
              <a:round/>
            </a:ln>
            <a:effectLst/>
          </p:spPr>
          <p:txBody>
            <a:bodyPr wrap="square" lIns="0" tIns="0" rIns="0" bIns="0" numCol="1" anchor="t">
              <a:noAutofit/>
            </a:bodyPr>
            <a:lstStyle/>
            <a:p>
              <a:pPr lvl="0">
                <a:tabLst>
                  <a:tab pos="444500" algn="l"/>
                  <a:tab pos="1828800" algn="l"/>
                </a:tabLst>
                <a:defRPr>
                  <a:latin typeface="Times"/>
                  <a:ea typeface="Times"/>
                  <a:cs typeface="Times"/>
                  <a:sym typeface="Times"/>
                </a:defRPr>
              </a:pPr>
            </a:p>
          </p:txBody>
        </p:sp>
        <p:sp>
          <p:nvSpPr>
            <p:cNvPr id="341" name="Shape 341"/>
            <p:cNvSpPr/>
            <p:nvPr/>
          </p:nvSpPr>
          <p:spPr>
            <a:xfrm>
              <a:off x="0" y="0"/>
              <a:ext cx="7772400" cy="292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indent="3175">
                <a:tabLst>
                  <a:tab pos="444500" algn="l"/>
                  <a:tab pos="1828800" algn="l"/>
                </a:tabLst>
                <a:defRPr>
                  <a:latin typeface="Times"/>
                  <a:ea typeface="Times"/>
                  <a:cs typeface="Times"/>
                  <a:sym typeface="Times"/>
                </a:defRPr>
              </a:lvl1pPr>
            </a:lstStyle>
            <a:p>
              <a:pPr lvl="0"/>
              <a:r>
                <a:t>	(1)A loss leader is a product or service that sells at a loss but generates customer interest that can lead to a later profit. (2)A classic example of a loss leader is the ice-cream counter at a Thrifty’s variety store. (3)Ice cream cones are sold for less than the cost of the stand, equipment, supplies, and labor. (4)But the ice-cream counter, strategically placed near the store entrance, helps draw customers into the store. (5)Once inside, they often buy other items as well, so the store turns an overall profit. (6)The loss-leader principle is used in many other applications. (7)For instance, television networks take a loss on special events like the Olympic Games because they believe that the viewers they attract will then “stay tuned” for their other, moneymaking shows.</a:t>
              </a:r>
            </a:p>
          </p:txBody>
        </p:sp>
      </p:grpSp>
      <p:sp>
        <p:nvSpPr>
          <p:cNvPr id="343" name="Shape 343"/>
          <p:cNvSpPr/>
          <p:nvPr/>
        </p:nvSpPr>
        <p:spPr>
          <a:xfrm>
            <a:off x="685800" y="500379"/>
            <a:ext cx="7772400" cy="523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800">
                <a:solidFill>
                  <a:srgbClr val="F4F4E3"/>
                </a:solidFill>
                <a:latin typeface="Tahoma"/>
                <a:ea typeface="Tahoma"/>
                <a:cs typeface="Tahoma"/>
                <a:sym typeface="Tahoma"/>
              </a:defRPr>
            </a:lvl1pPr>
          </a:lstStyle>
          <a:p>
            <a:pPr lvl="0">
              <a:defRPr b="0" sz="1800">
                <a:solidFill>
                  <a:srgbClr val="000000"/>
                </a:solidFill>
              </a:defRPr>
            </a:pPr>
            <a:r>
              <a:rPr b="1" sz="2800">
                <a:solidFill>
                  <a:srgbClr val="F4F4E3"/>
                </a:solidFill>
              </a:rPr>
              <a:t>ILLUSTRATION</a:t>
            </a:r>
          </a:p>
        </p:txBody>
      </p:sp>
      <p:sp>
        <p:nvSpPr>
          <p:cNvPr id="344" name="Shape 344"/>
          <p:cNvSpPr/>
          <p:nvPr/>
        </p:nvSpPr>
        <p:spPr>
          <a:xfrm>
            <a:off x="685800" y="914400"/>
            <a:ext cx="7772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solidFill>
                  <a:srgbClr val="008000"/>
                </a:solidFill>
                <a:latin typeface="Tahoma"/>
                <a:ea typeface="Tahoma"/>
                <a:cs typeface="Tahoma"/>
                <a:sym typeface="Tahoma"/>
              </a:defRPr>
            </a:lvl1pPr>
          </a:lstStyle>
          <a:p>
            <a:pPr lvl="0">
              <a:defRPr b="0" sz="1800">
                <a:solidFill>
                  <a:srgbClr val="000000"/>
                </a:solidFill>
              </a:defRPr>
            </a:pPr>
            <a:r>
              <a:rPr b="1" sz="2400">
                <a:solidFill>
                  <a:srgbClr val="008000"/>
                </a:solidFill>
              </a:rPr>
              <a:t>The Definition and Example Pattern</a:t>
            </a:r>
          </a:p>
        </p:txBody>
      </p:sp>
    </p:spTree>
  </p:cSld>
  <p:clrMapOvr>
    <a:masterClrMapping/>
  </p:clrMapOvr>
  <p:transition spd="fast" advClick="1">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nvSpPr>
        <p:spPr>
          <a:xfrm>
            <a:off x="684212" y="1406525"/>
            <a:ext cx="7772401" cy="279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1350B2"/>
                </a:solidFill>
                <a:latin typeface="Tahoma"/>
                <a:ea typeface="Tahoma"/>
                <a:cs typeface="Tahoma"/>
                <a:sym typeface="Tahoma"/>
              </a:defRPr>
            </a:lvl1pPr>
          </a:lstStyle>
          <a:p>
            <a:pPr lvl="0">
              <a:defRPr>
                <a:solidFill>
                  <a:srgbClr val="000000"/>
                </a:solidFill>
              </a:defRPr>
            </a:pPr>
            <a:r>
              <a:rPr>
                <a:solidFill>
                  <a:srgbClr val="1350B2"/>
                </a:solidFill>
              </a:rPr>
              <a:t>Read the textbook paragraph below and then answer the questions.       </a:t>
            </a:r>
          </a:p>
        </p:txBody>
      </p:sp>
      <p:sp>
        <p:nvSpPr>
          <p:cNvPr id="349" name="Shape 349"/>
          <p:cNvSpPr/>
          <p:nvPr/>
        </p:nvSpPr>
        <p:spPr>
          <a:xfrm>
            <a:off x="762000" y="4800600"/>
            <a:ext cx="7772400" cy="13736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tabLst>
                <a:tab pos="342900" algn="l"/>
                <a:tab pos="1143000" algn="l"/>
              </a:tabLst>
            </a:pPr>
            <a:r>
              <a:rPr b="1">
                <a:solidFill>
                  <a:srgbClr val="1350B2"/>
                </a:solidFill>
                <a:latin typeface="Tahoma"/>
                <a:ea typeface="Tahoma"/>
                <a:cs typeface="Tahoma"/>
                <a:sym typeface="Tahoma"/>
              </a:rPr>
              <a:t>1.</a:t>
            </a:r>
            <a:r>
              <a:rPr>
                <a:latin typeface="Tahoma"/>
                <a:ea typeface="Tahoma"/>
                <a:cs typeface="Tahoma"/>
                <a:sym typeface="Tahoma"/>
              </a:rPr>
              <a:t>	What term is being defined? </a:t>
            </a:r>
            <a:endParaRPr sz="2400">
              <a:solidFill>
                <a:srgbClr val="564B3C"/>
              </a:solidFill>
              <a:latin typeface="Tahoma"/>
              <a:ea typeface="Tahoma"/>
              <a:cs typeface="Tahoma"/>
              <a:sym typeface="Tahoma"/>
            </a:endParaRPr>
          </a:p>
          <a:p>
            <a:pPr lvl="0">
              <a:spcBef>
                <a:spcPts val="400"/>
              </a:spcBef>
              <a:tabLst>
                <a:tab pos="342900" algn="l"/>
                <a:tab pos="1143000" algn="l"/>
              </a:tabLst>
            </a:pPr>
            <a:r>
              <a:rPr b="1">
                <a:solidFill>
                  <a:srgbClr val="1350B2"/>
                </a:solidFill>
                <a:latin typeface="Tahoma"/>
                <a:ea typeface="Tahoma"/>
                <a:cs typeface="Tahoma"/>
                <a:sym typeface="Tahoma"/>
              </a:rPr>
              <a:t>2.</a:t>
            </a:r>
            <a:r>
              <a:rPr>
                <a:latin typeface="Tahoma"/>
                <a:ea typeface="Tahoma"/>
                <a:cs typeface="Tahoma"/>
                <a:sym typeface="Tahoma"/>
              </a:rPr>
              <a:t>	Which sentence contains the definition? </a:t>
            </a:r>
            <a:endParaRPr sz="2400">
              <a:solidFill>
                <a:srgbClr val="564B3C"/>
              </a:solidFill>
              <a:latin typeface="Tahoma"/>
              <a:ea typeface="Tahoma"/>
              <a:cs typeface="Tahoma"/>
              <a:sym typeface="Tahoma"/>
            </a:endParaRPr>
          </a:p>
          <a:p>
            <a:pPr lvl="0">
              <a:spcBef>
                <a:spcPts val="400"/>
              </a:spcBef>
              <a:tabLst>
                <a:tab pos="342900" algn="l"/>
                <a:tab pos="1143000" algn="l"/>
              </a:tabLst>
            </a:pPr>
            <a:r>
              <a:rPr b="1">
                <a:solidFill>
                  <a:srgbClr val="1350B2"/>
                </a:solidFill>
                <a:latin typeface="Tahoma"/>
                <a:ea typeface="Tahoma"/>
                <a:cs typeface="Tahoma"/>
                <a:sym typeface="Tahoma"/>
              </a:rPr>
              <a:t>3.</a:t>
            </a:r>
            <a:r>
              <a:rPr>
                <a:latin typeface="Tahoma"/>
                <a:ea typeface="Tahoma"/>
                <a:cs typeface="Tahoma"/>
                <a:sym typeface="Tahoma"/>
              </a:rPr>
              <a:t>	In which sentence does the first example appear? </a:t>
            </a:r>
            <a:endParaRPr sz="2400">
              <a:solidFill>
                <a:srgbClr val="564B3C"/>
              </a:solidFill>
              <a:latin typeface="Tahoma"/>
              <a:ea typeface="Tahoma"/>
              <a:cs typeface="Tahoma"/>
              <a:sym typeface="Tahoma"/>
            </a:endParaRPr>
          </a:p>
          <a:p>
            <a:pPr lvl="0">
              <a:spcBef>
                <a:spcPts val="400"/>
              </a:spcBef>
              <a:tabLst>
                <a:tab pos="342900" algn="l"/>
                <a:tab pos="1143000" algn="l"/>
              </a:tabLst>
            </a:pPr>
            <a:r>
              <a:rPr b="1">
                <a:solidFill>
                  <a:srgbClr val="1350B2"/>
                </a:solidFill>
                <a:latin typeface="Tahoma"/>
                <a:ea typeface="Tahoma"/>
                <a:cs typeface="Tahoma"/>
                <a:sym typeface="Tahoma"/>
              </a:rPr>
              <a:t>4.</a:t>
            </a:r>
            <a:r>
              <a:rPr>
                <a:latin typeface="Tahoma"/>
                <a:ea typeface="Tahoma"/>
                <a:cs typeface="Tahoma"/>
                <a:sym typeface="Tahoma"/>
              </a:rPr>
              <a:t>	In which sentence does the second example appear?</a:t>
            </a:r>
          </a:p>
        </p:txBody>
      </p:sp>
      <p:grpSp>
        <p:nvGrpSpPr>
          <p:cNvPr id="352" name="Group 352"/>
          <p:cNvGrpSpPr/>
          <p:nvPr/>
        </p:nvGrpSpPr>
        <p:grpSpPr>
          <a:xfrm>
            <a:off x="685800" y="1828800"/>
            <a:ext cx="7772400" cy="2921000"/>
            <a:chOff x="0" y="0"/>
            <a:chExt cx="7772400" cy="2921000"/>
          </a:xfrm>
        </p:grpSpPr>
        <p:sp>
          <p:nvSpPr>
            <p:cNvPr id="350" name="Shape 350"/>
            <p:cNvSpPr/>
            <p:nvPr/>
          </p:nvSpPr>
          <p:spPr>
            <a:xfrm>
              <a:off x="0" y="0"/>
              <a:ext cx="7772400" cy="2819400"/>
            </a:xfrm>
            <a:prstGeom prst="rect">
              <a:avLst/>
            </a:prstGeom>
            <a:solidFill>
              <a:srgbClr val="FFF1FF"/>
            </a:solidFill>
            <a:ln w="9525" cap="flat">
              <a:solidFill>
                <a:srgbClr val="CC66FF"/>
              </a:solidFill>
              <a:prstDash val="solid"/>
              <a:round/>
            </a:ln>
            <a:effectLst/>
          </p:spPr>
          <p:txBody>
            <a:bodyPr wrap="square" lIns="0" tIns="0" rIns="0" bIns="0" numCol="1" anchor="t">
              <a:noAutofit/>
            </a:bodyPr>
            <a:lstStyle/>
            <a:p>
              <a:pPr lvl="0">
                <a:tabLst>
                  <a:tab pos="444500" algn="l"/>
                  <a:tab pos="1828800" algn="l"/>
                </a:tabLst>
                <a:defRPr>
                  <a:latin typeface="Times"/>
                  <a:ea typeface="Times"/>
                  <a:cs typeface="Times"/>
                  <a:sym typeface="Times"/>
                </a:defRPr>
              </a:pPr>
            </a:p>
          </p:txBody>
        </p:sp>
        <p:sp>
          <p:nvSpPr>
            <p:cNvPr id="351" name="Shape 351"/>
            <p:cNvSpPr/>
            <p:nvPr/>
          </p:nvSpPr>
          <p:spPr>
            <a:xfrm>
              <a:off x="0" y="0"/>
              <a:ext cx="7772400" cy="292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indent="3175">
                <a:tabLst>
                  <a:tab pos="444500" algn="l"/>
                  <a:tab pos="1828800" algn="l"/>
                </a:tabLst>
              </a:pPr>
              <a:r>
                <a:rPr>
                  <a:latin typeface="Times"/>
                  <a:ea typeface="Times"/>
                  <a:cs typeface="Times"/>
                  <a:sym typeface="Times"/>
                </a:rPr>
                <a:t>	(1)A </a:t>
              </a:r>
              <a:r>
                <a:rPr>
                  <a:solidFill>
                    <a:srgbClr val="800040"/>
                  </a:solidFill>
                  <a:latin typeface="Times"/>
                  <a:ea typeface="Times"/>
                  <a:cs typeface="Times"/>
                  <a:sym typeface="Times"/>
                </a:rPr>
                <a:t>loss leader</a:t>
              </a:r>
              <a:r>
                <a:rPr>
                  <a:latin typeface="Times"/>
                  <a:ea typeface="Times"/>
                  <a:cs typeface="Times"/>
                  <a:sym typeface="Times"/>
                </a:rPr>
                <a:t> is </a:t>
              </a:r>
              <a:r>
                <a:rPr>
                  <a:solidFill>
                    <a:srgbClr val="1350B2"/>
                  </a:solidFill>
                  <a:latin typeface="Times"/>
                  <a:ea typeface="Times"/>
                  <a:cs typeface="Times"/>
                  <a:sym typeface="Times"/>
                </a:rPr>
                <a:t>a product or service that sells at a loss but generates customer interest that can lead to a later profit</a:t>
              </a:r>
              <a:r>
                <a:rPr>
                  <a:latin typeface="Times"/>
                  <a:ea typeface="Times"/>
                  <a:cs typeface="Times"/>
                  <a:sym typeface="Times"/>
                </a:rPr>
                <a:t>. (2)A classic </a:t>
              </a:r>
              <a:r>
                <a:rPr>
                  <a:solidFill>
                    <a:srgbClr val="FF0000"/>
                  </a:solidFill>
                  <a:latin typeface="Times"/>
                  <a:ea typeface="Times"/>
                  <a:cs typeface="Times"/>
                  <a:sym typeface="Times"/>
                </a:rPr>
                <a:t>example</a:t>
              </a:r>
              <a:r>
                <a:rPr>
                  <a:latin typeface="Times"/>
                  <a:ea typeface="Times"/>
                  <a:cs typeface="Times"/>
                  <a:sym typeface="Times"/>
                </a:rPr>
                <a:t> of a loss leader is the ice-cream counter at a Thrifty’s variety store. (3)Ice cream cones are sold for less than the cost of the stand, equipment, supplies, and labor. (4)But the ice-cream counter, strategically placed near the store entrance, helps draw customers into the store. (5)Once inside, they often buy other items as well, so the store turns an overall profit. (6)The loss-leader principle is used in many other applications. (7)</a:t>
              </a:r>
              <a:r>
                <a:rPr>
                  <a:solidFill>
                    <a:srgbClr val="FF0000"/>
                  </a:solidFill>
                  <a:latin typeface="Times"/>
                  <a:ea typeface="Times"/>
                  <a:cs typeface="Times"/>
                  <a:sym typeface="Times"/>
                </a:rPr>
                <a:t>For instance</a:t>
              </a:r>
              <a:r>
                <a:rPr>
                  <a:latin typeface="Times"/>
                  <a:ea typeface="Times"/>
                  <a:cs typeface="Times"/>
                  <a:sym typeface="Times"/>
                </a:rPr>
                <a:t>, television networks take a loss on special events like the Olympic Games because they believe that the viewers they attract will then “stay tuned” for their other, moneymaking shows.</a:t>
              </a:r>
            </a:p>
          </p:txBody>
        </p:sp>
      </p:grpSp>
      <p:sp>
        <p:nvSpPr>
          <p:cNvPr id="353" name="Shape 353"/>
          <p:cNvSpPr/>
          <p:nvPr/>
        </p:nvSpPr>
        <p:spPr>
          <a:xfrm>
            <a:off x="7239000" y="4800600"/>
            <a:ext cx="1275294" cy="135636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spcBef>
                <a:spcPts val="100"/>
              </a:spcBef>
            </a:pPr>
            <a:r>
              <a:rPr i="1" sz="2000">
                <a:solidFill>
                  <a:srgbClr val="800040"/>
                </a:solidFill>
                <a:latin typeface="Times"/>
                <a:ea typeface="Times"/>
                <a:cs typeface="Times"/>
                <a:sym typeface="Times"/>
              </a:rPr>
              <a:t>loss leader</a:t>
            </a:r>
            <a:endParaRPr i="1" sz="2000">
              <a:solidFill>
                <a:srgbClr val="008000"/>
              </a:solidFill>
              <a:latin typeface="Times"/>
              <a:ea typeface="Times"/>
              <a:cs typeface="Times"/>
              <a:sym typeface="Times"/>
            </a:endParaRPr>
          </a:p>
          <a:p>
            <a:pPr lvl="0">
              <a:spcBef>
                <a:spcPts val="100"/>
              </a:spcBef>
            </a:pPr>
            <a:r>
              <a:rPr i="1" sz="2000">
                <a:solidFill>
                  <a:srgbClr val="1350B2"/>
                </a:solidFill>
                <a:latin typeface="Times"/>
                <a:ea typeface="Times"/>
                <a:cs typeface="Times"/>
                <a:sym typeface="Times"/>
              </a:rPr>
              <a:t>sentence 1</a:t>
            </a:r>
            <a:endParaRPr i="1" sz="2000">
              <a:solidFill>
                <a:srgbClr val="1350B2"/>
              </a:solidFill>
              <a:latin typeface="Times"/>
              <a:ea typeface="Times"/>
              <a:cs typeface="Times"/>
              <a:sym typeface="Times"/>
            </a:endParaRPr>
          </a:p>
          <a:p>
            <a:pPr lvl="0">
              <a:spcBef>
                <a:spcPts val="100"/>
              </a:spcBef>
            </a:pPr>
            <a:r>
              <a:rPr i="1" sz="2000">
                <a:solidFill>
                  <a:srgbClr val="FF0000"/>
                </a:solidFill>
                <a:latin typeface="Times"/>
                <a:ea typeface="Times"/>
                <a:cs typeface="Times"/>
                <a:sym typeface="Times"/>
              </a:rPr>
              <a:t>sentence 2</a:t>
            </a:r>
            <a:endParaRPr i="1" sz="2000">
              <a:solidFill>
                <a:srgbClr val="FF0000"/>
              </a:solidFill>
              <a:latin typeface="Times"/>
              <a:ea typeface="Times"/>
              <a:cs typeface="Times"/>
              <a:sym typeface="Times"/>
            </a:endParaRPr>
          </a:p>
          <a:p>
            <a:pPr lvl="0">
              <a:spcBef>
                <a:spcPts val="100"/>
              </a:spcBef>
            </a:pPr>
            <a:r>
              <a:rPr i="1" sz="2000">
                <a:solidFill>
                  <a:srgbClr val="FF0000"/>
                </a:solidFill>
                <a:latin typeface="Times"/>
                <a:ea typeface="Times"/>
                <a:cs typeface="Times"/>
                <a:sym typeface="Times"/>
              </a:rPr>
              <a:t>sentence 7</a:t>
            </a:r>
          </a:p>
        </p:txBody>
      </p:sp>
      <p:sp>
        <p:nvSpPr>
          <p:cNvPr id="354" name="Shape 354"/>
          <p:cNvSpPr/>
          <p:nvPr/>
        </p:nvSpPr>
        <p:spPr>
          <a:xfrm>
            <a:off x="685800" y="6172200"/>
            <a:ext cx="7772400" cy="279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a:solidFill>
                  <a:srgbClr val="008000"/>
                </a:solidFill>
                <a:latin typeface="Tahoma"/>
                <a:ea typeface="Tahoma"/>
                <a:cs typeface="Tahoma"/>
                <a:sym typeface="Tahoma"/>
              </a:rPr>
              <a:t>Notice that each example is introduced by an </a:t>
            </a:r>
            <a:r>
              <a:rPr>
                <a:solidFill>
                  <a:srgbClr val="FF0000"/>
                </a:solidFill>
                <a:latin typeface="Tahoma"/>
                <a:ea typeface="Tahoma"/>
                <a:cs typeface="Tahoma"/>
                <a:sym typeface="Tahoma"/>
              </a:rPr>
              <a:t>illustration word</a:t>
            </a:r>
            <a:r>
              <a:rPr>
                <a:solidFill>
                  <a:srgbClr val="008000"/>
                </a:solidFill>
                <a:latin typeface="Tahoma"/>
                <a:ea typeface="Tahoma"/>
                <a:cs typeface="Tahoma"/>
                <a:sym typeface="Tahoma"/>
              </a:rPr>
              <a:t>.       </a:t>
            </a:r>
          </a:p>
        </p:txBody>
      </p:sp>
      <p:sp>
        <p:nvSpPr>
          <p:cNvPr id="355" name="Shape 355"/>
          <p:cNvSpPr/>
          <p:nvPr/>
        </p:nvSpPr>
        <p:spPr>
          <a:xfrm>
            <a:off x="685800" y="500379"/>
            <a:ext cx="7772400" cy="523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800">
                <a:solidFill>
                  <a:srgbClr val="F4F4E3"/>
                </a:solidFill>
                <a:latin typeface="Tahoma"/>
                <a:ea typeface="Tahoma"/>
                <a:cs typeface="Tahoma"/>
                <a:sym typeface="Tahoma"/>
              </a:defRPr>
            </a:lvl1pPr>
          </a:lstStyle>
          <a:p>
            <a:pPr lvl="0">
              <a:defRPr b="0" sz="1800">
                <a:solidFill>
                  <a:srgbClr val="000000"/>
                </a:solidFill>
              </a:defRPr>
            </a:pPr>
            <a:r>
              <a:rPr b="1" sz="2800">
                <a:solidFill>
                  <a:srgbClr val="F4F4E3"/>
                </a:solidFill>
              </a:rPr>
              <a:t>ILLUSTRATION</a:t>
            </a:r>
          </a:p>
        </p:txBody>
      </p:sp>
      <p:sp>
        <p:nvSpPr>
          <p:cNvPr id="356" name="Shape 356"/>
          <p:cNvSpPr/>
          <p:nvPr/>
        </p:nvSpPr>
        <p:spPr>
          <a:xfrm>
            <a:off x="685800" y="914400"/>
            <a:ext cx="7772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solidFill>
                  <a:srgbClr val="008000"/>
                </a:solidFill>
                <a:latin typeface="Tahoma"/>
                <a:ea typeface="Tahoma"/>
                <a:cs typeface="Tahoma"/>
                <a:sym typeface="Tahoma"/>
              </a:defRPr>
            </a:lvl1pPr>
          </a:lstStyle>
          <a:p>
            <a:pPr lvl="0">
              <a:defRPr b="0" sz="1800">
                <a:solidFill>
                  <a:srgbClr val="000000"/>
                </a:solidFill>
              </a:defRPr>
            </a:pPr>
            <a:r>
              <a:rPr b="1" sz="2400">
                <a:solidFill>
                  <a:srgbClr val="008000"/>
                </a:solidFill>
              </a:rPr>
              <a:t>The Definition and Example Pattern</a:t>
            </a:r>
          </a:p>
        </p:txBody>
      </p:sp>
    </p:spTree>
  </p:cSld>
  <p:clrMapOvr>
    <a:masterClrMapping/>
  </p:clrMapOvr>
  <p:transition spd="fast" advClick="1">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nvSpPr>
        <p:spPr>
          <a:xfrm>
            <a:off x="4641850" y="5880417"/>
            <a:ext cx="3502025" cy="3073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200">
                <a:latin typeface="Arial Black"/>
                <a:ea typeface="Arial Black"/>
                <a:cs typeface="Arial Black"/>
                <a:sym typeface="Arial Black"/>
              </a:defRPr>
            </a:lvl1pPr>
          </a:lstStyle>
          <a:p>
            <a:pPr lvl="0">
              <a:defRPr sz="1800"/>
            </a:pPr>
            <a:r>
              <a:rPr sz="1200"/>
              <a:t>32</a:t>
            </a:r>
          </a:p>
        </p:txBody>
      </p:sp>
      <p:sp>
        <p:nvSpPr>
          <p:cNvPr id="361" name="Shape 361"/>
          <p:cNvSpPr/>
          <p:nvPr>
            <p:ph type="body" idx="4294967295"/>
          </p:nvPr>
        </p:nvSpPr>
        <p:spPr>
          <a:xfrm>
            <a:off x="381000" y="457200"/>
            <a:ext cx="8382000" cy="5867400"/>
          </a:xfrm>
          <a:prstGeom prst="rect">
            <a:avLst/>
          </a:prstGeom>
        </p:spPr>
        <p:txBody>
          <a:bodyPr lIns="0" tIns="0" rIns="0" bIns="0">
            <a:normAutofit fontScale="100000" lnSpcReduction="0"/>
          </a:bodyPr>
          <a:lstStyle/>
          <a:p>
            <a:pPr lvl="0" marL="259397" indent="-193039" defTabSz="868680">
              <a:lnSpc>
                <a:spcPct val="80000"/>
              </a:lnSpc>
              <a:spcBef>
                <a:spcPts val="600"/>
              </a:spcBef>
              <a:buSzTx/>
              <a:buNone/>
              <a:defRPr sz="1800">
                <a:solidFill>
                  <a:srgbClr val="000000"/>
                </a:solidFill>
              </a:defRPr>
            </a:pPr>
            <a:r>
              <a:rPr sz="2280">
                <a:solidFill>
                  <a:srgbClr val="564B3C"/>
                </a:solidFill>
              </a:rPr>
              <a:t>	</a:t>
            </a:r>
            <a:r>
              <a:rPr sz="2660">
                <a:solidFill>
                  <a:srgbClr val="564B3C"/>
                </a:solidFill>
              </a:rPr>
              <a:t>	</a:t>
            </a:r>
            <a:endParaRPr sz="2660">
              <a:solidFill>
                <a:srgbClr val="564B3C"/>
              </a:solidFill>
            </a:endParaRPr>
          </a:p>
          <a:p>
            <a:pPr lvl="0" marL="259397" indent="-193039" defTabSz="868680">
              <a:lnSpc>
                <a:spcPct val="80000"/>
              </a:lnSpc>
              <a:spcBef>
                <a:spcPts val="600"/>
              </a:spcBef>
              <a:buSzTx/>
              <a:buNone/>
              <a:defRPr sz="1800">
                <a:solidFill>
                  <a:srgbClr val="000000"/>
                </a:solidFill>
              </a:defRPr>
            </a:pPr>
            <a:r>
              <a:rPr baseline="29894" sz="2660">
                <a:solidFill>
                  <a:srgbClr val="564B3C"/>
                </a:solidFill>
              </a:rPr>
              <a:t>        1</a:t>
            </a:r>
            <a:r>
              <a:rPr sz="2660">
                <a:solidFill>
                  <a:srgbClr val="564B3C"/>
                </a:solidFill>
              </a:rPr>
              <a:t>Stereotyping consists of assigning traits to people solely on the basis of a category.  </a:t>
            </a:r>
            <a:r>
              <a:rPr baseline="29894" sz="2660">
                <a:solidFill>
                  <a:srgbClr val="564B3C"/>
                </a:solidFill>
              </a:rPr>
              <a:t>2</a:t>
            </a:r>
            <a:r>
              <a:rPr sz="2660">
                <a:solidFill>
                  <a:srgbClr val="564B3C"/>
                </a:solidFill>
              </a:rPr>
              <a:t>Some researchers suggest that stereotyping has four clear phases.  </a:t>
            </a:r>
            <a:r>
              <a:rPr baseline="29894" sz="2660">
                <a:solidFill>
                  <a:srgbClr val="564B3C"/>
                </a:solidFill>
              </a:rPr>
              <a:t>3</a:t>
            </a:r>
            <a:r>
              <a:rPr sz="2660">
                <a:solidFill>
                  <a:srgbClr val="564B3C"/>
                </a:solidFill>
              </a:rPr>
              <a:t>First, a person distinguishes some category of people, for example, economists.  </a:t>
            </a:r>
            <a:r>
              <a:rPr baseline="29894" sz="2660">
                <a:solidFill>
                  <a:srgbClr val="564B3C"/>
                </a:solidFill>
              </a:rPr>
              <a:t>4</a:t>
            </a:r>
            <a:r>
              <a:rPr sz="2660">
                <a:solidFill>
                  <a:srgbClr val="564B3C"/>
                </a:solidFill>
              </a:rPr>
              <a:t>Second, the person notes that one or more of the people in this category have certain traits, for example, dullness.  </a:t>
            </a:r>
            <a:r>
              <a:rPr baseline="29894" sz="2660">
                <a:solidFill>
                  <a:srgbClr val="564B3C"/>
                </a:solidFill>
              </a:rPr>
              <a:t>5</a:t>
            </a:r>
            <a:r>
              <a:rPr sz="2660">
                <a:solidFill>
                  <a:srgbClr val="564B3C"/>
                </a:solidFill>
              </a:rPr>
              <a:t>Third, the person generalizes that everyone in this category has these characteristics, for example, that all economists are dull.  </a:t>
            </a:r>
            <a:r>
              <a:rPr baseline="29894" sz="2660">
                <a:solidFill>
                  <a:srgbClr val="564B3C"/>
                </a:solidFill>
              </a:rPr>
              <a:t>6</a:t>
            </a:r>
            <a:r>
              <a:rPr sz="2660">
                <a:solidFill>
                  <a:srgbClr val="564B3C"/>
                </a:solidFill>
              </a:rPr>
              <a:t>Finally, when meeting someone the person is not acquainted with but knows to be, for example, an economist, the person stereotypes this individual as dull.</a:t>
            </a:r>
            <a:endParaRPr sz="2660">
              <a:solidFill>
                <a:srgbClr val="564B3C"/>
              </a:solidFill>
            </a:endParaRPr>
          </a:p>
          <a:p>
            <a:pPr lvl="0" marL="259397" indent="-193039" defTabSz="868680">
              <a:lnSpc>
                <a:spcPct val="80000"/>
              </a:lnSpc>
              <a:buSzTx/>
              <a:buNone/>
              <a:defRPr sz="1800">
                <a:solidFill>
                  <a:srgbClr val="000000"/>
                </a:solidFill>
              </a:defRPr>
            </a:pPr>
            <a:r>
              <a:rPr sz="2280">
                <a:solidFill>
                  <a:srgbClr val="564B3C"/>
                </a:solidFill>
              </a:rPr>
              <a:t>	</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nvSpPr>
        <p:spPr>
          <a:xfrm>
            <a:off x="4641850" y="5880417"/>
            <a:ext cx="3502025" cy="3073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200">
                <a:latin typeface="Arial Black"/>
                <a:ea typeface="Arial Black"/>
                <a:cs typeface="Arial Black"/>
                <a:sym typeface="Arial Black"/>
              </a:defRPr>
            </a:lvl1pPr>
          </a:lstStyle>
          <a:p>
            <a:pPr lvl="0">
              <a:defRPr sz="1800"/>
            </a:pPr>
            <a:r>
              <a:rPr sz="1200"/>
              <a:t>33</a:t>
            </a:r>
          </a:p>
        </p:txBody>
      </p:sp>
      <p:sp>
        <p:nvSpPr>
          <p:cNvPr id="364" name="Shape 364"/>
          <p:cNvSpPr/>
          <p:nvPr>
            <p:ph type="body" idx="4294967295"/>
          </p:nvPr>
        </p:nvSpPr>
        <p:spPr>
          <a:xfrm>
            <a:off x="381000" y="457200"/>
            <a:ext cx="8382000" cy="5867400"/>
          </a:xfrm>
          <a:prstGeom prst="rect">
            <a:avLst/>
          </a:prstGeom>
        </p:spPr>
        <p:txBody>
          <a:bodyPr lIns="0" tIns="0" rIns="0" bIns="0">
            <a:normAutofit fontScale="100000" lnSpcReduction="0"/>
          </a:bodyPr>
          <a:lstStyle/>
          <a:p>
            <a:pPr lvl="0" marL="259397" indent="-193039" defTabSz="868680">
              <a:lnSpc>
                <a:spcPct val="80000"/>
              </a:lnSpc>
              <a:spcBef>
                <a:spcPts val="600"/>
              </a:spcBef>
              <a:buSzTx/>
              <a:buNone/>
              <a:defRPr sz="1800">
                <a:solidFill>
                  <a:srgbClr val="000000"/>
                </a:solidFill>
              </a:defRPr>
            </a:pPr>
            <a:r>
              <a:rPr sz="2660">
                <a:solidFill>
                  <a:srgbClr val="564B3C"/>
                </a:solidFill>
              </a:rPr>
              <a:t>		</a:t>
            </a:r>
            <a:endParaRPr sz="2660">
              <a:solidFill>
                <a:srgbClr val="564B3C"/>
              </a:solidFill>
            </a:endParaRPr>
          </a:p>
          <a:p>
            <a:pPr lvl="0" marL="259397" indent="-193039" defTabSz="868680">
              <a:lnSpc>
                <a:spcPct val="80000"/>
              </a:lnSpc>
              <a:spcBef>
                <a:spcPts val="600"/>
              </a:spcBef>
              <a:buSzTx/>
              <a:buNone/>
              <a:defRPr sz="1800">
                <a:solidFill>
                  <a:srgbClr val="000000"/>
                </a:solidFill>
              </a:defRPr>
            </a:pPr>
            <a:r>
              <a:rPr baseline="29894" sz="2660">
                <a:solidFill>
                  <a:srgbClr val="564B3C"/>
                </a:solidFill>
              </a:rPr>
              <a:t>       1</a:t>
            </a:r>
            <a:r>
              <a:rPr sz="2660">
                <a:solidFill>
                  <a:srgbClr val="FF0000"/>
                </a:solidFill>
              </a:rPr>
              <a:t>Stereotyping</a:t>
            </a:r>
            <a:r>
              <a:rPr sz="2660">
                <a:solidFill>
                  <a:srgbClr val="564B3C"/>
                </a:solidFill>
              </a:rPr>
              <a:t> consists of assigning traits to people solely on the basis of a </a:t>
            </a:r>
            <a:r>
              <a:rPr sz="2660">
                <a:solidFill>
                  <a:srgbClr val="FF0000"/>
                </a:solidFill>
              </a:rPr>
              <a:t>category</a:t>
            </a:r>
            <a:r>
              <a:rPr sz="2660">
                <a:solidFill>
                  <a:srgbClr val="564B3C"/>
                </a:solidFill>
              </a:rPr>
              <a:t>.  </a:t>
            </a:r>
            <a:r>
              <a:rPr baseline="29894" sz="2660">
                <a:solidFill>
                  <a:srgbClr val="564B3C"/>
                </a:solidFill>
              </a:rPr>
              <a:t>2</a:t>
            </a:r>
            <a:r>
              <a:rPr sz="2660">
                <a:solidFill>
                  <a:srgbClr val="564B3C"/>
                </a:solidFill>
              </a:rPr>
              <a:t>Some researchers suggest that stereotyping has </a:t>
            </a:r>
            <a:r>
              <a:rPr sz="2660">
                <a:solidFill>
                  <a:srgbClr val="FF0000"/>
                </a:solidFill>
              </a:rPr>
              <a:t>four clear phases</a:t>
            </a:r>
            <a:r>
              <a:rPr sz="2660">
                <a:solidFill>
                  <a:srgbClr val="564B3C"/>
                </a:solidFill>
              </a:rPr>
              <a:t>.  </a:t>
            </a:r>
            <a:r>
              <a:rPr baseline="29894" sz="2660">
                <a:solidFill>
                  <a:srgbClr val="564B3C"/>
                </a:solidFill>
              </a:rPr>
              <a:t>3</a:t>
            </a:r>
            <a:r>
              <a:rPr sz="2660">
                <a:solidFill>
                  <a:srgbClr val="FF0000"/>
                </a:solidFill>
              </a:rPr>
              <a:t>First</a:t>
            </a:r>
            <a:r>
              <a:rPr sz="2660">
                <a:solidFill>
                  <a:srgbClr val="564B3C"/>
                </a:solidFill>
              </a:rPr>
              <a:t>, a person distinguishes some </a:t>
            </a:r>
            <a:r>
              <a:rPr sz="2660">
                <a:solidFill>
                  <a:srgbClr val="FF0000"/>
                </a:solidFill>
              </a:rPr>
              <a:t>category </a:t>
            </a:r>
            <a:r>
              <a:rPr sz="2660">
                <a:solidFill>
                  <a:srgbClr val="564B3C"/>
                </a:solidFill>
              </a:rPr>
              <a:t>of people, for example, economists.  </a:t>
            </a:r>
            <a:r>
              <a:rPr baseline="29894" sz="2660">
                <a:solidFill>
                  <a:srgbClr val="564B3C"/>
                </a:solidFill>
              </a:rPr>
              <a:t>4</a:t>
            </a:r>
            <a:r>
              <a:rPr sz="2660">
                <a:solidFill>
                  <a:srgbClr val="FF0000"/>
                </a:solidFill>
              </a:rPr>
              <a:t>Second</a:t>
            </a:r>
            <a:r>
              <a:rPr sz="2660">
                <a:solidFill>
                  <a:srgbClr val="564B3C"/>
                </a:solidFill>
              </a:rPr>
              <a:t>, the person notes that one or more of the people in this </a:t>
            </a:r>
            <a:r>
              <a:rPr sz="2660">
                <a:solidFill>
                  <a:srgbClr val="FF0000"/>
                </a:solidFill>
              </a:rPr>
              <a:t>category</a:t>
            </a:r>
            <a:r>
              <a:rPr sz="2660">
                <a:solidFill>
                  <a:srgbClr val="564B3C"/>
                </a:solidFill>
              </a:rPr>
              <a:t> have certain traits, for example, dullness.  </a:t>
            </a:r>
            <a:r>
              <a:rPr baseline="29894" sz="2660">
                <a:solidFill>
                  <a:srgbClr val="564B3C"/>
                </a:solidFill>
              </a:rPr>
              <a:t>5</a:t>
            </a:r>
            <a:r>
              <a:rPr sz="2660">
                <a:solidFill>
                  <a:srgbClr val="FF0000"/>
                </a:solidFill>
              </a:rPr>
              <a:t>Third</a:t>
            </a:r>
            <a:r>
              <a:rPr sz="2660">
                <a:solidFill>
                  <a:srgbClr val="564B3C"/>
                </a:solidFill>
              </a:rPr>
              <a:t>, the person </a:t>
            </a:r>
            <a:r>
              <a:rPr sz="2660">
                <a:solidFill>
                  <a:srgbClr val="FF0000"/>
                </a:solidFill>
              </a:rPr>
              <a:t>generalizes</a:t>
            </a:r>
            <a:r>
              <a:rPr sz="2660">
                <a:solidFill>
                  <a:srgbClr val="564B3C"/>
                </a:solidFill>
              </a:rPr>
              <a:t> that everyone </a:t>
            </a:r>
            <a:r>
              <a:rPr sz="2660">
                <a:solidFill>
                  <a:srgbClr val="FF0000"/>
                </a:solidFill>
              </a:rPr>
              <a:t>in this category</a:t>
            </a:r>
            <a:r>
              <a:rPr sz="2660">
                <a:solidFill>
                  <a:srgbClr val="564B3C"/>
                </a:solidFill>
              </a:rPr>
              <a:t> </a:t>
            </a:r>
            <a:r>
              <a:rPr sz="2660">
                <a:solidFill>
                  <a:srgbClr val="FF0000"/>
                </a:solidFill>
              </a:rPr>
              <a:t>has</a:t>
            </a:r>
            <a:r>
              <a:rPr sz="2660">
                <a:solidFill>
                  <a:srgbClr val="564B3C"/>
                </a:solidFill>
              </a:rPr>
              <a:t> these </a:t>
            </a:r>
            <a:r>
              <a:rPr sz="2660">
                <a:solidFill>
                  <a:srgbClr val="FF0000"/>
                </a:solidFill>
              </a:rPr>
              <a:t>characteristics</a:t>
            </a:r>
            <a:r>
              <a:rPr sz="2660">
                <a:solidFill>
                  <a:srgbClr val="564B3C"/>
                </a:solidFill>
              </a:rPr>
              <a:t>, for example, that all economists are dull.  </a:t>
            </a:r>
            <a:r>
              <a:rPr baseline="29894" sz="2660">
                <a:solidFill>
                  <a:srgbClr val="564B3C"/>
                </a:solidFill>
              </a:rPr>
              <a:t>6</a:t>
            </a:r>
            <a:r>
              <a:rPr sz="2660">
                <a:solidFill>
                  <a:srgbClr val="FF0000"/>
                </a:solidFill>
              </a:rPr>
              <a:t>Finally</a:t>
            </a:r>
            <a:r>
              <a:rPr sz="2660">
                <a:solidFill>
                  <a:srgbClr val="564B3C"/>
                </a:solidFill>
              </a:rPr>
              <a:t>, when meeting someone the person is not acquainted with but knows to be, for example, an economist, the person stereotypes this individual as dull</a:t>
            </a:r>
            <a:r>
              <a:rPr sz="2280">
                <a:solidFill>
                  <a:srgbClr val="564B3C"/>
                </a:solidFill>
              </a:rPr>
              <a:t>.</a:t>
            </a:r>
            <a:endParaRPr sz="2280">
              <a:solidFill>
                <a:srgbClr val="564B3C"/>
              </a:solidFill>
            </a:endParaRPr>
          </a:p>
          <a:p>
            <a:pPr lvl="0" marL="259397" indent="-193039" defTabSz="868680">
              <a:lnSpc>
                <a:spcPct val="80000"/>
              </a:lnSpc>
              <a:buSzTx/>
              <a:buNone/>
              <a:defRPr sz="1800">
                <a:solidFill>
                  <a:srgbClr val="000000"/>
                </a:solidFill>
              </a:defRPr>
            </a:pPr>
            <a:r>
              <a:rPr sz="2280">
                <a:solidFill>
                  <a:srgbClr val="564B3C"/>
                </a:solidFill>
              </a:rPr>
              <a:t>	</a:t>
            </a:r>
            <a:r>
              <a:rPr sz="1900">
                <a:solidFill>
                  <a:srgbClr val="564B3C"/>
                </a:solidFill>
                <a:latin typeface="Times New Roman"/>
                <a:ea typeface="Times New Roman"/>
                <a:cs typeface="Times New Roman"/>
                <a:sym typeface="Times New Roman"/>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64"/>
                                        </p:tgtEl>
                                        <p:attrNameLst>
                                          <p:attrName>style.visibility</p:attrName>
                                        </p:attrNameLst>
                                      </p:cBhvr>
                                      <p:to>
                                        <p:strVal val="visible"/>
                                      </p:to>
                                    </p:set>
                                    <p:anim calcmode="lin" valueType="num">
                                      <p:cBhvr>
                                        <p:cTn id="7" dur="500" fill="hold"/>
                                        <p:tgtEl>
                                          <p:spTgt spid="364"/>
                                        </p:tgtEl>
                                        <p:attrNameLst>
                                          <p:attrName>ppt_x</p:attrName>
                                        </p:attrNameLst>
                                      </p:cBhvr>
                                      <p:tavLst>
                                        <p:tav tm="0">
                                          <p:val>
                                            <p:strVal val="#ppt_x"/>
                                          </p:val>
                                        </p:tav>
                                        <p:tav tm="100000">
                                          <p:val>
                                            <p:strVal val="#ppt_x"/>
                                          </p:val>
                                        </p:tav>
                                      </p:tavLst>
                                    </p:anim>
                                    <p:anim calcmode="lin" valueType="num">
                                      <p:cBhvr>
                                        <p:cTn id="8" dur="500" fill="hold"/>
                                        <p:tgtEl>
                                          <p:spTgt spid="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4"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body" idx="4294967295"/>
          </p:nvPr>
        </p:nvSpPr>
        <p:spPr>
          <a:xfrm>
            <a:off x="1676400" y="4343400"/>
            <a:ext cx="5791200" cy="1828800"/>
          </a:xfrm>
          <a:prstGeom prst="rect">
            <a:avLst/>
          </a:prstGeom>
        </p:spPr>
        <p:txBody>
          <a:bodyPr lIns="0" tIns="0" rIns="0" bIns="0" anchor="ctr">
            <a:normAutofit fontScale="100000" lnSpcReduction="0"/>
          </a:bodyPr>
          <a:lstStyle>
            <a:lvl1pPr marL="0" indent="0">
              <a:spcBef>
                <a:spcPts val="800"/>
              </a:spcBef>
              <a:buSzTx/>
              <a:buNone/>
              <a:defRPr sz="3600">
                <a:solidFill>
                  <a:srgbClr val="0000CC"/>
                </a:solidFill>
              </a:defRPr>
            </a:lvl1pPr>
          </a:lstStyle>
          <a:p>
            <a:pPr lvl="0">
              <a:defRPr sz="1800">
                <a:solidFill>
                  <a:srgbClr val="000000"/>
                </a:solidFill>
              </a:defRPr>
            </a:pPr>
            <a:r>
              <a:rPr sz="3600">
                <a:solidFill>
                  <a:srgbClr val="0000CC"/>
                </a:solidFill>
              </a:rPr>
              <a:t>?</a:t>
            </a:r>
          </a:p>
        </p:txBody>
      </p:sp>
      <p:pic>
        <p:nvPicPr>
          <p:cNvPr id="367" name="pg 57.png" descr="pg 57"/>
          <p:cNvPicPr/>
          <p:nvPr/>
        </p:nvPicPr>
        <p:blipFill>
          <a:blip r:embed="rId2">
            <a:extLst/>
          </a:blip>
          <a:stretch>
            <a:fillRect/>
          </a:stretch>
        </p:blipFill>
        <p:spPr>
          <a:xfrm>
            <a:off x="76200" y="0"/>
            <a:ext cx="9144000" cy="6019800"/>
          </a:xfrm>
          <a:prstGeom prst="rect">
            <a:avLst/>
          </a:prstGeom>
          <a:ln>
            <a:solidFill>
              <a:srgbClr val="CF543F"/>
            </a:solidFill>
            <a:round/>
          </a:ln>
        </p:spPr>
      </p:pic>
      <p:sp>
        <p:nvSpPr>
          <p:cNvPr id="368" name="Shape 368"/>
          <p:cNvSpPr/>
          <p:nvPr/>
        </p:nvSpPr>
        <p:spPr>
          <a:xfrm>
            <a:off x="76200" y="6624637"/>
            <a:ext cx="2323056" cy="2147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rgbClr val="0D0D0D"/>
                </a:solidFill>
                <a:latin typeface="Arial"/>
                <a:ea typeface="Arial"/>
                <a:cs typeface="Arial"/>
                <a:sym typeface="Arial"/>
              </a:defRPr>
            </a:lvl1pPr>
          </a:lstStyle>
          <a:p>
            <a:pPr lvl="0">
              <a:defRPr sz="1800">
                <a:solidFill>
                  <a:srgbClr val="000000"/>
                </a:solidFill>
              </a:defRPr>
            </a:pPr>
            <a:r>
              <a:rPr sz="900">
                <a:solidFill>
                  <a:srgbClr val="0D0D0D"/>
                </a:solidFill>
              </a:rPr>
              <a:t>© Randy Glasbergen. www.glasbergen.com</a:t>
            </a:r>
          </a:p>
        </p:txBody>
      </p:sp>
      <p:sp>
        <p:nvSpPr>
          <p:cNvPr id="369" name="Shape 369"/>
          <p:cNvSpPr/>
          <p:nvPr/>
        </p:nvSpPr>
        <p:spPr>
          <a:xfrm>
            <a:off x="1447800" y="6019800"/>
            <a:ext cx="6858000" cy="650240"/>
          </a:xfrm>
          <a:prstGeom prst="rect">
            <a:avLst/>
          </a:prstGeom>
          <a:solidFill>
            <a:srgbClr val="00B0F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3600"/>
            </a:lvl1pPr>
          </a:lstStyle>
          <a:p>
            <a:pPr lvl="0">
              <a:defRPr b="0" sz="1800"/>
            </a:pPr>
            <a:r>
              <a:rPr b="1" sz="3600"/>
              <a:t>What’s the author’s point?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66">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6"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idx="4294967295"/>
          </p:nvPr>
        </p:nvSpPr>
        <p:spPr>
          <a:xfrm>
            <a:off x="457200" y="914400"/>
            <a:ext cx="8229600" cy="4267200"/>
          </a:xfrm>
          <a:prstGeom prst="rect">
            <a:avLst/>
          </a:prstGeom>
        </p:spPr>
        <p:txBody>
          <a:bodyPr lIns="0" tIns="0" rIns="0" bIns="0">
            <a:normAutofit fontScale="100000" lnSpcReduction="0"/>
          </a:bodyPr>
          <a:lstStyle/>
          <a:p>
            <a:pPr lvl="0">
              <a:defRPr sz="1800">
                <a:solidFill>
                  <a:srgbClr val="000000"/>
                </a:solidFill>
              </a:defRPr>
            </a:pPr>
            <a:r>
              <a:rPr b="1" sz="8000">
                <a:solidFill>
                  <a:srgbClr val="40382D"/>
                </a:solidFill>
              </a:rPr>
              <a:t>Graphic Organizers – </a:t>
            </a:r>
            <a:r>
              <a:rPr b="1" sz="4400">
                <a:solidFill>
                  <a:srgbClr val="40382D"/>
                </a:solidFill>
              </a:rPr>
              <a:t>another effective annotation method</a:t>
            </a:r>
          </a:p>
        </p:txBody>
      </p:sp>
      <p:sp>
        <p:nvSpPr>
          <p:cNvPr id="372" name="Shape 372"/>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35</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idx="4294967295"/>
          </p:nvPr>
        </p:nvSpPr>
        <p:spPr>
          <a:xfrm>
            <a:off x="685800" y="304800"/>
            <a:ext cx="7772400" cy="685800"/>
          </a:xfrm>
          <a:prstGeom prst="rect">
            <a:avLst/>
          </a:prstGeom>
        </p:spPr>
        <p:txBody>
          <a:bodyPr lIns="0" tIns="0" rIns="0" bIns="0">
            <a:normAutofit fontScale="100000" lnSpcReduction="0"/>
          </a:bodyPr>
          <a:lstStyle>
            <a:lvl1pPr>
              <a:defRPr sz="2800">
                <a:solidFill>
                  <a:srgbClr val="47534C"/>
                </a:solidFill>
              </a:defRPr>
            </a:lvl1pPr>
          </a:lstStyle>
          <a:p>
            <a:pPr lvl="0">
              <a:defRPr sz="1800">
                <a:solidFill>
                  <a:srgbClr val="000000"/>
                </a:solidFill>
              </a:defRPr>
            </a:pPr>
            <a:r>
              <a:rPr sz="2800">
                <a:solidFill>
                  <a:srgbClr val="47534C"/>
                </a:solidFill>
              </a:rPr>
              <a:t>GRAPHIC (AND OTHER) ORGANIZERS</a:t>
            </a:r>
          </a:p>
        </p:txBody>
      </p:sp>
      <p:sp>
        <p:nvSpPr>
          <p:cNvPr id="375" name="Shape 375"/>
          <p:cNvSpPr/>
          <p:nvPr>
            <p:ph type="body" idx="4294967295"/>
          </p:nvPr>
        </p:nvSpPr>
        <p:spPr>
          <a:xfrm>
            <a:off x="822325" y="990600"/>
            <a:ext cx="7915275" cy="5867400"/>
          </a:xfrm>
          <a:prstGeom prst="rect">
            <a:avLst/>
          </a:prstGeom>
        </p:spPr>
        <p:txBody>
          <a:bodyPr lIns="0" tIns="0" rIns="0" bIns="0">
            <a:normAutofit fontScale="100000" lnSpcReduction="0"/>
          </a:bodyPr>
          <a:lstStyle>
            <a:lvl1pPr marL="265112" indent="-265112">
              <a:spcBef>
                <a:spcPts val="400"/>
              </a:spcBef>
              <a:buSzTx/>
              <a:buNone/>
              <a:defRPr sz="2000">
                <a:solidFill>
                  <a:srgbClr val="47534C"/>
                </a:solidFill>
              </a:defRPr>
            </a:lvl1pPr>
          </a:lstStyle>
          <a:p>
            <a:pPr lvl="0">
              <a:defRPr sz="1800">
                <a:solidFill>
                  <a:srgbClr val="000000"/>
                </a:solidFill>
              </a:defRPr>
            </a:pPr>
            <a:r>
              <a:rPr sz="2000">
                <a:solidFill>
                  <a:srgbClr val="47534C"/>
                </a:solidFill>
              </a:rPr>
              <a:t>Text Concept Mind Mapping</a:t>
            </a:r>
          </a:p>
        </p:txBody>
      </p:sp>
      <p:grpSp>
        <p:nvGrpSpPr>
          <p:cNvPr id="378" name="Group 378"/>
          <p:cNvGrpSpPr/>
          <p:nvPr/>
        </p:nvGrpSpPr>
        <p:grpSpPr>
          <a:xfrm>
            <a:off x="1371599" y="1981199"/>
            <a:ext cx="4953002" cy="1143002"/>
            <a:chOff x="0" y="0"/>
            <a:chExt cx="4953000" cy="1143000"/>
          </a:xfrm>
        </p:grpSpPr>
        <p:sp>
          <p:nvSpPr>
            <p:cNvPr id="376" name="Shape 376"/>
            <p:cNvSpPr/>
            <p:nvPr/>
          </p:nvSpPr>
          <p:spPr>
            <a:xfrm>
              <a:off x="-1" y="-1"/>
              <a:ext cx="4953002" cy="1143002"/>
            </a:xfrm>
            <a:prstGeom prst="rect">
              <a:avLst/>
            </a:prstGeom>
            <a:solidFill>
              <a:srgbClr val="6B7D72"/>
            </a:solidFill>
            <a:ln w="38100" cap="flat">
              <a:solidFill>
                <a:srgbClr val="ECEDD1"/>
              </a:solidFill>
              <a:prstDash val="solid"/>
              <a:round/>
            </a:ln>
            <a:effectLst/>
          </p:spPr>
          <p:txBody>
            <a:bodyPr wrap="square" lIns="0" tIns="0" rIns="0" bIns="0" numCol="1" anchor="ctr">
              <a:noAutofit/>
            </a:bodyPr>
            <a:lstStyle/>
            <a:p>
              <a:pPr lvl="0" algn="ctr">
                <a:defRPr b="1" sz="2800">
                  <a:solidFill>
                    <a:srgbClr val="FFFFFF"/>
                  </a:solidFill>
                  <a:latin typeface="Verdana"/>
                  <a:ea typeface="Verdana"/>
                  <a:cs typeface="Verdana"/>
                  <a:sym typeface="Verdana"/>
                </a:defRPr>
              </a:pPr>
            </a:p>
          </p:txBody>
        </p:sp>
        <p:sp>
          <p:nvSpPr>
            <p:cNvPr id="377" name="Shape 377"/>
            <p:cNvSpPr/>
            <p:nvPr/>
          </p:nvSpPr>
          <p:spPr>
            <a:xfrm>
              <a:off x="22654" y="309880"/>
              <a:ext cx="4907692" cy="523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rPr b="1" sz="2400">
                  <a:solidFill>
                    <a:srgbClr val="FFFFFF"/>
                  </a:solidFill>
                  <a:latin typeface="Verdana"/>
                  <a:ea typeface="Verdana"/>
                  <a:cs typeface="Verdana"/>
                  <a:sym typeface="Verdana"/>
                </a:rPr>
                <a:t>Fleming discovers Penicill</a:t>
              </a:r>
              <a:r>
                <a:rPr b="1" sz="2800">
                  <a:solidFill>
                    <a:srgbClr val="FFFFFF"/>
                  </a:solidFill>
                  <a:latin typeface="Verdana"/>
                  <a:ea typeface="Verdana"/>
                  <a:cs typeface="Verdana"/>
                  <a:sym typeface="Verdana"/>
                </a:rPr>
                <a:t>in</a:t>
              </a:r>
            </a:p>
          </p:txBody>
        </p:sp>
      </p:grpSp>
      <p:sp>
        <p:nvSpPr>
          <p:cNvPr id="379" name="Shape 379"/>
          <p:cNvSpPr/>
          <p:nvPr/>
        </p:nvSpPr>
        <p:spPr>
          <a:xfrm flipH="1">
            <a:off x="1727199" y="3048000"/>
            <a:ext cx="1219201" cy="990600"/>
          </a:xfrm>
          <a:prstGeom prst="line">
            <a:avLst/>
          </a:prstGeom>
          <a:ln>
            <a:solidFill>
              <a:srgbClr val="CCCC00"/>
            </a:solidFill>
            <a:miter/>
          </a:ln>
        </p:spPr>
        <p:txBody>
          <a:bodyPr lIns="0" tIns="0" rIns="0" bIns="0"/>
          <a:lstStyle/>
          <a:p>
            <a:pPr lvl="0" defTabSz="457200">
              <a:defRPr sz="1200">
                <a:latin typeface="+mj-lt"/>
                <a:ea typeface="+mj-ea"/>
                <a:cs typeface="+mj-cs"/>
                <a:sym typeface="Helvetica"/>
              </a:defRPr>
            </a:pPr>
          </a:p>
        </p:txBody>
      </p:sp>
      <p:sp>
        <p:nvSpPr>
          <p:cNvPr id="380" name="Shape 380"/>
          <p:cNvSpPr/>
          <p:nvPr/>
        </p:nvSpPr>
        <p:spPr>
          <a:xfrm flipH="1">
            <a:off x="4343399" y="3028950"/>
            <a:ext cx="1" cy="1981200"/>
          </a:xfrm>
          <a:prstGeom prst="line">
            <a:avLst/>
          </a:prstGeom>
          <a:ln>
            <a:solidFill>
              <a:srgbClr val="CCCC00"/>
            </a:solidFill>
            <a:miter/>
          </a:ln>
        </p:spPr>
        <p:txBody>
          <a:bodyPr lIns="0" tIns="0" rIns="0" bIns="0"/>
          <a:lstStyle/>
          <a:p>
            <a:pPr lvl="0" defTabSz="457200">
              <a:defRPr sz="1200">
                <a:latin typeface="+mj-lt"/>
                <a:ea typeface="+mj-ea"/>
                <a:cs typeface="+mj-cs"/>
                <a:sym typeface="Helvetica"/>
              </a:defRPr>
            </a:pPr>
          </a:p>
        </p:txBody>
      </p:sp>
      <p:grpSp>
        <p:nvGrpSpPr>
          <p:cNvPr id="383" name="Group 383"/>
          <p:cNvGrpSpPr/>
          <p:nvPr/>
        </p:nvGrpSpPr>
        <p:grpSpPr>
          <a:xfrm>
            <a:off x="762000" y="4191000"/>
            <a:ext cx="2184400" cy="723900"/>
            <a:chOff x="0" y="0"/>
            <a:chExt cx="2184400" cy="723899"/>
          </a:xfrm>
        </p:grpSpPr>
        <p:sp>
          <p:nvSpPr>
            <p:cNvPr id="381" name="Shape 381"/>
            <p:cNvSpPr/>
            <p:nvPr/>
          </p:nvSpPr>
          <p:spPr>
            <a:xfrm>
              <a:off x="0" y="0"/>
              <a:ext cx="2184400" cy="723900"/>
            </a:xfrm>
            <a:prstGeom prst="rect">
              <a:avLst/>
            </a:prstGeom>
            <a:solidFill>
              <a:srgbClr val="6B7D72"/>
            </a:solidFill>
            <a:ln w="38100" cap="flat">
              <a:solidFill>
                <a:srgbClr val="ECEDD1"/>
              </a:solidFill>
              <a:prstDash val="solid"/>
              <a:round/>
            </a:ln>
            <a:effectLst/>
          </p:spPr>
          <p:txBody>
            <a:bodyPr wrap="square" lIns="0" tIns="0" rIns="0" bIns="0" numCol="1" anchor="ctr">
              <a:noAutofit/>
            </a:bodyPr>
            <a:lstStyle/>
            <a:p>
              <a:pPr lvl="0" algn="ctr">
                <a:defRPr b="1" sz="1400">
                  <a:solidFill>
                    <a:srgbClr val="FFFFFF"/>
                  </a:solidFill>
                  <a:latin typeface="Verdana"/>
                  <a:ea typeface="Verdana"/>
                  <a:cs typeface="Verdana"/>
                  <a:sym typeface="Verdana"/>
                </a:defRPr>
              </a:pPr>
            </a:p>
          </p:txBody>
        </p:sp>
        <p:sp>
          <p:nvSpPr>
            <p:cNvPr id="382" name="Shape 382"/>
            <p:cNvSpPr/>
            <p:nvPr/>
          </p:nvSpPr>
          <p:spPr>
            <a:xfrm>
              <a:off x="705062" y="208279"/>
              <a:ext cx="774276"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400">
                  <a:solidFill>
                    <a:srgbClr val="FFFFFF"/>
                  </a:solidFill>
                  <a:latin typeface="Verdana"/>
                  <a:ea typeface="Verdana"/>
                  <a:cs typeface="Verdana"/>
                  <a:sym typeface="Verdana"/>
                </a:defRPr>
              </a:lvl1pPr>
            </a:lstStyle>
            <a:p>
              <a:pPr lvl="0">
                <a:defRPr b="0" sz="1800">
                  <a:solidFill>
                    <a:srgbClr val="000000"/>
                  </a:solidFill>
                </a:defRPr>
              </a:pPr>
              <a:r>
                <a:rPr b="1" sz="1400">
                  <a:solidFill>
                    <a:srgbClr val="FFFFFF"/>
                  </a:solidFill>
                </a:rPr>
                <a:t>1940’s</a:t>
              </a:r>
            </a:p>
          </p:txBody>
        </p:sp>
      </p:grpSp>
      <p:grpSp>
        <p:nvGrpSpPr>
          <p:cNvPr id="386" name="Group 386"/>
          <p:cNvGrpSpPr/>
          <p:nvPr/>
        </p:nvGrpSpPr>
        <p:grpSpPr>
          <a:xfrm>
            <a:off x="3124199" y="4648200"/>
            <a:ext cx="2616202" cy="723900"/>
            <a:chOff x="0" y="0"/>
            <a:chExt cx="2616200" cy="723899"/>
          </a:xfrm>
        </p:grpSpPr>
        <p:sp>
          <p:nvSpPr>
            <p:cNvPr id="384" name="Shape 384"/>
            <p:cNvSpPr/>
            <p:nvPr/>
          </p:nvSpPr>
          <p:spPr>
            <a:xfrm>
              <a:off x="-1" y="0"/>
              <a:ext cx="2616202" cy="723900"/>
            </a:xfrm>
            <a:prstGeom prst="rect">
              <a:avLst/>
            </a:prstGeom>
            <a:solidFill>
              <a:srgbClr val="6B7D72"/>
            </a:solidFill>
            <a:ln w="28575" cap="flat">
              <a:solidFill>
                <a:srgbClr val="ECEDD1"/>
              </a:solidFill>
              <a:prstDash val="solid"/>
              <a:round/>
            </a:ln>
            <a:effectLst/>
          </p:spPr>
          <p:txBody>
            <a:bodyPr wrap="square" lIns="0" tIns="0" rIns="0" bIns="0" numCol="1" anchor="ctr">
              <a:noAutofit/>
            </a:bodyPr>
            <a:lstStyle/>
            <a:p>
              <a:pPr lvl="0" algn="ctr">
                <a:defRPr b="1" sz="1400">
                  <a:solidFill>
                    <a:srgbClr val="FFFFFF"/>
                  </a:solidFill>
                  <a:latin typeface="Verdana"/>
                  <a:ea typeface="Verdana"/>
                  <a:cs typeface="Verdana"/>
                  <a:sym typeface="Verdana"/>
                </a:defRPr>
              </a:pPr>
            </a:p>
          </p:txBody>
        </p:sp>
        <p:sp>
          <p:nvSpPr>
            <p:cNvPr id="385" name="Shape 385"/>
            <p:cNvSpPr/>
            <p:nvPr/>
          </p:nvSpPr>
          <p:spPr>
            <a:xfrm>
              <a:off x="560630" y="100330"/>
              <a:ext cx="1494940"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rPr b="1" sz="1400">
                  <a:solidFill>
                    <a:srgbClr val="FFFFFF"/>
                  </a:solidFill>
                  <a:latin typeface="Verdana"/>
                  <a:ea typeface="Verdana"/>
                  <a:cs typeface="Verdana"/>
                  <a:sym typeface="Verdana"/>
                </a:rPr>
                <a:t>Highly </a:t>
              </a:r>
              <a:endParaRPr b="1" sz="1400">
                <a:solidFill>
                  <a:srgbClr val="FFFFFF"/>
                </a:solidFill>
                <a:latin typeface="Verdana"/>
                <a:ea typeface="Verdana"/>
                <a:cs typeface="Verdana"/>
                <a:sym typeface="Verdana"/>
              </a:endParaRPr>
            </a:p>
            <a:p>
              <a:pPr lvl="0" algn="ctr"/>
              <a:r>
                <a:rPr b="1" sz="1400">
                  <a:solidFill>
                    <a:srgbClr val="FFFFFF"/>
                  </a:solidFill>
                  <a:latin typeface="Verdana"/>
                  <a:ea typeface="Verdana"/>
                  <a:cs typeface="Verdana"/>
                  <a:sym typeface="Verdana"/>
                </a:rPr>
                <a:t>effective drug</a:t>
              </a:r>
            </a:p>
          </p:txBody>
        </p:sp>
      </p:grpSp>
      <p:grpSp>
        <p:nvGrpSpPr>
          <p:cNvPr id="389" name="Group 389"/>
          <p:cNvGrpSpPr/>
          <p:nvPr/>
        </p:nvGrpSpPr>
        <p:grpSpPr>
          <a:xfrm>
            <a:off x="6732898" y="5410200"/>
            <a:ext cx="2231404" cy="1066800"/>
            <a:chOff x="0" y="0"/>
            <a:chExt cx="2231402" cy="1066800"/>
          </a:xfrm>
        </p:grpSpPr>
        <p:sp>
          <p:nvSpPr>
            <p:cNvPr id="387" name="Shape 387"/>
            <p:cNvSpPr/>
            <p:nvPr/>
          </p:nvSpPr>
          <p:spPr>
            <a:xfrm>
              <a:off x="48901" y="0"/>
              <a:ext cx="2133601" cy="1066800"/>
            </a:xfrm>
            <a:prstGeom prst="rect">
              <a:avLst/>
            </a:prstGeom>
            <a:solidFill>
              <a:srgbClr val="6B7D72"/>
            </a:solidFill>
            <a:ln w="28575" cap="flat">
              <a:solidFill>
                <a:srgbClr val="ECEDD1"/>
              </a:solidFill>
              <a:prstDash val="solid"/>
              <a:round/>
            </a:ln>
            <a:effectLst/>
          </p:spPr>
          <p:txBody>
            <a:bodyPr wrap="square" lIns="0" tIns="0" rIns="0" bIns="0" numCol="1" anchor="ctr">
              <a:noAutofit/>
            </a:bodyPr>
            <a:lstStyle/>
            <a:p>
              <a:pPr lvl="0" algn="ctr">
                <a:defRPr b="1" sz="1400">
                  <a:solidFill>
                    <a:srgbClr val="FFFFFF"/>
                  </a:solidFill>
                  <a:latin typeface="Verdana"/>
                  <a:ea typeface="Verdana"/>
                  <a:cs typeface="Verdana"/>
                  <a:sym typeface="Verdana"/>
                </a:defRPr>
              </a:pPr>
            </a:p>
          </p:txBody>
        </p:sp>
        <p:sp>
          <p:nvSpPr>
            <p:cNvPr id="388" name="Shape 388"/>
            <p:cNvSpPr/>
            <p:nvPr/>
          </p:nvSpPr>
          <p:spPr>
            <a:xfrm>
              <a:off x="0" y="271779"/>
              <a:ext cx="2231403"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r>
                <a:rPr b="1" sz="1400">
                  <a:solidFill>
                    <a:srgbClr val="FFFFFF"/>
                  </a:solidFill>
                  <a:latin typeface="Verdana"/>
                  <a:ea typeface="Verdana"/>
                  <a:cs typeface="Verdana"/>
                  <a:sym typeface="Verdana"/>
                </a:rPr>
                <a:t>A great achievement</a:t>
              </a:r>
              <a:endParaRPr b="1" sz="1400">
                <a:solidFill>
                  <a:srgbClr val="FFFFFF"/>
                </a:solidFill>
                <a:latin typeface="Verdana"/>
                <a:ea typeface="Verdana"/>
                <a:cs typeface="Verdana"/>
                <a:sym typeface="Verdana"/>
              </a:endParaRPr>
            </a:p>
            <a:p>
              <a:pPr lvl="0" algn="ctr"/>
              <a:r>
                <a:rPr b="1" sz="1400">
                  <a:solidFill>
                    <a:srgbClr val="FFFFFF"/>
                  </a:solidFill>
                  <a:latin typeface="Verdana"/>
                  <a:ea typeface="Verdana"/>
                  <a:cs typeface="Verdana"/>
                  <a:sym typeface="Verdana"/>
                </a:rPr>
                <a:t>In medical history</a:t>
              </a:r>
            </a:p>
          </p:txBody>
        </p:sp>
      </p:grpSp>
      <p:sp>
        <p:nvSpPr>
          <p:cNvPr id="390" name="Shape 390"/>
          <p:cNvSpPr/>
          <p:nvPr/>
        </p:nvSpPr>
        <p:spPr>
          <a:xfrm flipH="1">
            <a:off x="3175000" y="5295900"/>
            <a:ext cx="838200" cy="914401"/>
          </a:xfrm>
          <a:prstGeom prst="line">
            <a:avLst/>
          </a:prstGeom>
          <a:ln>
            <a:solidFill>
              <a:srgbClr val="CCCC00"/>
            </a:solidFill>
            <a:miter/>
          </a:ln>
        </p:spPr>
        <p:txBody>
          <a:bodyPr lIns="0" tIns="0" rIns="0" bIns="0"/>
          <a:lstStyle/>
          <a:p>
            <a:pPr lvl="0" defTabSz="457200">
              <a:defRPr sz="1200">
                <a:latin typeface="+mj-lt"/>
                <a:ea typeface="+mj-ea"/>
                <a:cs typeface="+mj-cs"/>
                <a:sym typeface="Helvetica"/>
              </a:defRPr>
            </a:pPr>
          </a:p>
        </p:txBody>
      </p:sp>
      <p:sp>
        <p:nvSpPr>
          <p:cNvPr id="391" name="Shape 391"/>
          <p:cNvSpPr/>
          <p:nvPr/>
        </p:nvSpPr>
        <p:spPr>
          <a:xfrm>
            <a:off x="4800600" y="5334000"/>
            <a:ext cx="990600" cy="914401"/>
          </a:xfrm>
          <a:prstGeom prst="line">
            <a:avLst/>
          </a:prstGeom>
          <a:ln>
            <a:solidFill>
              <a:srgbClr val="CCCC00"/>
            </a:solidFill>
            <a:miter/>
          </a:ln>
        </p:spPr>
        <p:txBody>
          <a:bodyPr lIns="0" tIns="0" rIns="0" bIns="0"/>
          <a:lstStyle/>
          <a:p>
            <a:pPr lvl="0" defTabSz="457200">
              <a:defRPr sz="1200">
                <a:latin typeface="+mj-lt"/>
                <a:ea typeface="+mj-ea"/>
                <a:cs typeface="+mj-cs"/>
                <a:sym typeface="Helvetica"/>
              </a:defRPr>
            </a:pPr>
          </a:p>
        </p:txBody>
      </p:sp>
      <p:grpSp>
        <p:nvGrpSpPr>
          <p:cNvPr id="394" name="Group 394"/>
          <p:cNvGrpSpPr/>
          <p:nvPr/>
        </p:nvGrpSpPr>
        <p:grpSpPr>
          <a:xfrm>
            <a:off x="2438400" y="6229350"/>
            <a:ext cx="1752600" cy="400050"/>
            <a:chOff x="0" y="0"/>
            <a:chExt cx="1752600" cy="400050"/>
          </a:xfrm>
        </p:grpSpPr>
        <p:sp>
          <p:nvSpPr>
            <p:cNvPr id="392" name="Shape 392"/>
            <p:cNvSpPr/>
            <p:nvPr/>
          </p:nvSpPr>
          <p:spPr>
            <a:xfrm>
              <a:off x="0" y="0"/>
              <a:ext cx="1752600" cy="400050"/>
            </a:xfrm>
            <a:prstGeom prst="rect">
              <a:avLst/>
            </a:prstGeom>
            <a:solidFill>
              <a:srgbClr val="6B7D72"/>
            </a:solidFill>
            <a:ln w="28575" cap="flat">
              <a:solidFill>
                <a:srgbClr val="ECEDD1"/>
              </a:solidFill>
              <a:prstDash val="solid"/>
              <a:round/>
            </a:ln>
            <a:effectLst/>
          </p:spPr>
          <p:txBody>
            <a:bodyPr wrap="square" lIns="0" tIns="0" rIns="0" bIns="0" numCol="1" anchor="ctr">
              <a:noAutofit/>
            </a:bodyPr>
            <a:lstStyle/>
            <a:p>
              <a:pPr lvl="0" algn="ctr">
                <a:defRPr b="1" sz="1000">
                  <a:solidFill>
                    <a:srgbClr val="FFFFFF"/>
                  </a:solidFill>
                  <a:latin typeface="Verdana"/>
                  <a:ea typeface="Verdana"/>
                  <a:cs typeface="Verdana"/>
                  <a:sym typeface="Verdana"/>
                </a:defRPr>
              </a:pPr>
            </a:p>
          </p:txBody>
        </p:sp>
        <p:sp>
          <p:nvSpPr>
            <p:cNvPr id="393" name="Shape 393"/>
            <p:cNvSpPr/>
            <p:nvPr/>
          </p:nvSpPr>
          <p:spPr>
            <a:xfrm>
              <a:off x="359824" y="78104"/>
              <a:ext cx="1032952"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Kills bacteria</a:t>
              </a:r>
            </a:p>
          </p:txBody>
        </p:sp>
      </p:grpSp>
      <p:grpSp>
        <p:nvGrpSpPr>
          <p:cNvPr id="397" name="Group 397"/>
          <p:cNvGrpSpPr/>
          <p:nvPr/>
        </p:nvGrpSpPr>
        <p:grpSpPr>
          <a:xfrm>
            <a:off x="4648200" y="6229350"/>
            <a:ext cx="1897063" cy="400050"/>
            <a:chOff x="0" y="0"/>
            <a:chExt cx="1897062" cy="400050"/>
          </a:xfrm>
        </p:grpSpPr>
        <p:sp>
          <p:nvSpPr>
            <p:cNvPr id="395" name="Shape 395"/>
            <p:cNvSpPr/>
            <p:nvPr/>
          </p:nvSpPr>
          <p:spPr>
            <a:xfrm>
              <a:off x="0" y="0"/>
              <a:ext cx="1897063" cy="400050"/>
            </a:xfrm>
            <a:prstGeom prst="rect">
              <a:avLst/>
            </a:prstGeom>
            <a:solidFill>
              <a:srgbClr val="6B7D72"/>
            </a:solidFill>
            <a:ln w="38100" cap="flat">
              <a:solidFill>
                <a:srgbClr val="ECEDD1"/>
              </a:solidFill>
              <a:prstDash val="solid"/>
              <a:round/>
            </a:ln>
            <a:effectLst/>
          </p:spPr>
          <p:txBody>
            <a:bodyPr wrap="square" lIns="0" tIns="0" rIns="0" bIns="0" numCol="1" anchor="ctr">
              <a:noAutofit/>
            </a:bodyPr>
            <a:lstStyle/>
            <a:p>
              <a:pPr lvl="0" algn="ctr">
                <a:defRPr b="1" sz="1000">
                  <a:solidFill>
                    <a:srgbClr val="FFFFFF"/>
                  </a:solidFill>
                  <a:latin typeface="Verdana"/>
                  <a:ea typeface="Verdana"/>
                  <a:cs typeface="Verdana"/>
                  <a:sym typeface="Verdana"/>
                </a:defRPr>
              </a:pPr>
            </a:p>
          </p:txBody>
        </p:sp>
        <p:sp>
          <p:nvSpPr>
            <p:cNvPr id="396" name="Shape 396"/>
            <p:cNvSpPr/>
            <p:nvPr/>
          </p:nvSpPr>
          <p:spPr>
            <a:xfrm>
              <a:off x="124973" y="78104"/>
              <a:ext cx="1647117"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000">
                  <a:solidFill>
                    <a:srgbClr val="FFFFFF"/>
                  </a:solidFill>
                  <a:latin typeface="Verdana"/>
                  <a:ea typeface="Verdana"/>
                  <a:cs typeface="Verdana"/>
                  <a:sym typeface="Verdana"/>
                </a:defRPr>
              </a:lvl1pPr>
            </a:lstStyle>
            <a:p>
              <a:pPr lvl="0">
                <a:defRPr b="0" sz="1800">
                  <a:solidFill>
                    <a:srgbClr val="000000"/>
                  </a:solidFill>
                </a:defRPr>
              </a:pPr>
              <a:r>
                <a:rPr b="1" sz="1000">
                  <a:solidFill>
                    <a:srgbClr val="FFFFFF"/>
                  </a:solidFill>
                </a:rPr>
                <a:t>Treats many diseases</a:t>
              </a:r>
            </a:p>
          </p:txBody>
        </p:sp>
      </p:grpSp>
      <p:sp>
        <p:nvSpPr>
          <p:cNvPr id="398" name="Shape 398"/>
          <p:cNvSpPr/>
          <p:nvPr/>
        </p:nvSpPr>
        <p:spPr>
          <a:xfrm>
            <a:off x="5486400" y="5410199"/>
            <a:ext cx="1676400" cy="457202"/>
          </a:xfrm>
          <a:prstGeom prst="line">
            <a:avLst/>
          </a:prstGeom>
          <a:ln>
            <a:solidFill>
              <a:srgbClr val="47534C"/>
            </a:solidFill>
            <a:round/>
          </a:ln>
        </p:spPr>
        <p:txBody>
          <a:bodyPr lIns="0" tIns="0" rIns="0" bIns="0"/>
          <a:lstStyle/>
          <a:p>
            <a:pPr lvl="0" defTabSz="457200">
              <a:defRPr sz="1200">
                <a:latin typeface="+mj-lt"/>
                <a:ea typeface="+mj-ea"/>
                <a:cs typeface="+mj-cs"/>
                <a:sym typeface="Helvetica"/>
              </a:defRPr>
            </a:pPr>
          </a:p>
        </p:txBody>
      </p:sp>
      <p:sp>
        <p:nvSpPr>
          <p:cNvPr id="399" name="Shape 399"/>
          <p:cNvSpPr/>
          <p:nvPr/>
        </p:nvSpPr>
        <p:spPr>
          <a:xfrm>
            <a:off x="6477000" y="3722687"/>
            <a:ext cx="9906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242A26"/>
                </a:solidFill>
              </a:defRPr>
            </a:lvl1pPr>
          </a:lstStyle>
          <a:p>
            <a:pPr lvl="0">
              <a:defRPr>
                <a:solidFill>
                  <a:srgbClr val="000000"/>
                </a:solidFill>
              </a:defRPr>
            </a:pPr>
            <a:r>
              <a:rPr>
                <a:solidFill>
                  <a:srgbClr val="242A26"/>
                </a:solidFill>
              </a:rPr>
              <a:t>Topic</a:t>
            </a:r>
          </a:p>
        </p:txBody>
      </p:sp>
      <p:sp>
        <p:nvSpPr>
          <p:cNvPr id="400" name="Shape 400"/>
          <p:cNvSpPr/>
          <p:nvPr/>
        </p:nvSpPr>
        <p:spPr>
          <a:xfrm>
            <a:off x="762000" y="3657600"/>
            <a:ext cx="12192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242A26"/>
                </a:solidFill>
              </a:defRPr>
            </a:lvl1pPr>
          </a:lstStyle>
          <a:p>
            <a:pPr lvl="0">
              <a:defRPr>
                <a:solidFill>
                  <a:srgbClr val="000000"/>
                </a:solidFill>
              </a:defRPr>
            </a:pPr>
            <a:r>
              <a:rPr>
                <a:solidFill>
                  <a:srgbClr val="242A26"/>
                </a:solidFill>
              </a:rPr>
              <a:t>When?</a:t>
            </a:r>
          </a:p>
        </p:txBody>
      </p:sp>
      <p:sp>
        <p:nvSpPr>
          <p:cNvPr id="401" name="Shape 401"/>
          <p:cNvSpPr/>
          <p:nvPr/>
        </p:nvSpPr>
        <p:spPr>
          <a:xfrm>
            <a:off x="4648200" y="4038600"/>
            <a:ext cx="10795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242A26"/>
                </a:solidFill>
              </a:defRPr>
            </a:lvl1pPr>
          </a:lstStyle>
          <a:p>
            <a:pPr lvl="0">
              <a:defRPr>
                <a:solidFill>
                  <a:srgbClr val="000000"/>
                </a:solidFill>
              </a:defRPr>
            </a:pPr>
            <a:r>
              <a:rPr>
                <a:solidFill>
                  <a:srgbClr val="242A26"/>
                </a:solidFill>
              </a:rPr>
              <a:t>What?</a:t>
            </a:r>
          </a:p>
        </p:txBody>
      </p:sp>
      <p:sp>
        <p:nvSpPr>
          <p:cNvPr id="402" name="Shape 402"/>
          <p:cNvSpPr/>
          <p:nvPr/>
        </p:nvSpPr>
        <p:spPr>
          <a:xfrm>
            <a:off x="6400800" y="2590800"/>
            <a:ext cx="747748"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a:solidFill>
                  <a:srgbClr val="242A26"/>
                </a:solidFill>
              </a:rPr>
              <a:t>Who</a:t>
            </a:r>
            <a:r>
              <a:t>?</a:t>
            </a:r>
          </a:p>
        </p:txBody>
      </p:sp>
      <p:sp>
        <p:nvSpPr>
          <p:cNvPr id="403" name="Shape 403"/>
          <p:cNvSpPr/>
          <p:nvPr/>
        </p:nvSpPr>
        <p:spPr>
          <a:xfrm>
            <a:off x="5486399" y="3124199"/>
            <a:ext cx="1143002" cy="685801"/>
          </a:xfrm>
          <a:prstGeom prst="line">
            <a:avLst/>
          </a:prstGeom>
          <a:ln>
            <a:solidFill>
              <a:srgbClr val="57D4E1"/>
            </a:solidFill>
            <a:round/>
          </a:ln>
        </p:spPr>
        <p:txBody>
          <a:bodyPr lIns="0" tIns="0" rIns="0" bIns="0"/>
          <a:lstStyle/>
          <a:p>
            <a:pPr lvl="0" defTabSz="457200">
              <a:defRPr sz="1200">
                <a:latin typeface="+mj-lt"/>
                <a:ea typeface="+mj-ea"/>
                <a:cs typeface="+mj-cs"/>
                <a:sym typeface="Helvetica"/>
              </a:defRPr>
            </a:pPr>
          </a:p>
        </p:txBody>
      </p:sp>
      <p:sp>
        <p:nvSpPr>
          <p:cNvPr id="404" name="Shape 404"/>
          <p:cNvSpPr/>
          <p:nvPr/>
        </p:nvSpPr>
        <p:spPr>
          <a:xfrm flipH="1">
            <a:off x="5867399" y="3886200"/>
            <a:ext cx="762001" cy="838200"/>
          </a:xfrm>
          <a:prstGeom prst="line">
            <a:avLst/>
          </a:prstGeom>
          <a:ln>
            <a:solidFill>
              <a:srgbClr val="57D4E1"/>
            </a:solidFill>
            <a:round/>
          </a:ln>
        </p:spPr>
        <p:txBody>
          <a:bodyPr lIns="0" tIns="0" rIns="0" bIns="0"/>
          <a:lstStyle/>
          <a:p>
            <a:pPr lvl="0" defTabSz="457200">
              <a:defRPr sz="1200">
                <a:latin typeface="+mj-lt"/>
                <a:ea typeface="+mj-ea"/>
                <a:cs typeface="+mj-cs"/>
                <a:sym typeface="Helvetica"/>
              </a:defRPr>
            </a:pPr>
          </a:p>
        </p:txBody>
      </p:sp>
      <p:sp>
        <p:nvSpPr>
          <p:cNvPr id="405" name="Shape 405"/>
          <p:cNvSpPr/>
          <p:nvPr/>
        </p:nvSpPr>
        <p:spPr>
          <a:xfrm>
            <a:off x="4038600" y="5803900"/>
            <a:ext cx="1020763"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242A26"/>
                </a:solidFill>
              </a:defRPr>
            </a:lvl1pPr>
          </a:lstStyle>
          <a:p>
            <a:pPr lvl="0">
              <a:defRPr>
                <a:solidFill>
                  <a:srgbClr val="000000"/>
                </a:solidFill>
              </a:defRPr>
            </a:pPr>
            <a:r>
              <a:rPr>
                <a:solidFill>
                  <a:srgbClr val="242A26"/>
                </a:solidFill>
              </a:rPr>
              <a:t>Details</a:t>
            </a:r>
          </a:p>
        </p:txBody>
      </p:sp>
      <p:sp>
        <p:nvSpPr>
          <p:cNvPr id="406" name="Shape 406"/>
          <p:cNvSpPr/>
          <p:nvPr/>
        </p:nvSpPr>
        <p:spPr>
          <a:xfrm>
            <a:off x="571500" y="1306512"/>
            <a:ext cx="66294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558ED5"/>
                </a:solidFill>
              </a:defRPr>
            </a:lvl1pPr>
          </a:lstStyle>
          <a:p>
            <a:pPr lvl="0">
              <a:defRPr b="0">
                <a:solidFill>
                  <a:srgbClr val="000000"/>
                </a:solidFill>
              </a:defRPr>
            </a:pPr>
            <a:r>
              <a:rPr b="1">
                <a:solidFill>
                  <a:srgbClr val="558ED5"/>
                </a:solidFill>
              </a:rPr>
              <a:t>Penicillin which was discovered by Fleming proved to be one of the greatest achievements in medical history. </a:t>
            </a:r>
          </a:p>
        </p:txBody>
      </p:sp>
      <p:pic>
        <p:nvPicPr>
          <p:cNvPr id="407" name="MC900230267[1].pdf" descr="C:\Documents and Settings\strunci\Local Settings\Temporary Internet Files\Content.IE5\K6G9J5LN\MC900230267[1].wmf"/>
          <p:cNvPicPr/>
          <p:nvPr/>
        </p:nvPicPr>
        <p:blipFill>
          <a:blip r:embed="rId2">
            <a:extLst/>
          </a:blip>
          <a:stretch>
            <a:fillRect/>
          </a:stretch>
        </p:blipFill>
        <p:spPr>
          <a:xfrm>
            <a:off x="7315200" y="4224337"/>
            <a:ext cx="1311275" cy="960438"/>
          </a:xfrm>
          <a:prstGeom prst="rect">
            <a:avLst/>
          </a:prstGeom>
          <a:ln w="12700">
            <a:miter lim="400000"/>
          </a:ln>
        </p:spPr>
      </p:pic>
      <p:pic>
        <p:nvPicPr>
          <p:cNvPr id="408" name="MC900250376[1].pdf" descr="C:\Documents and Settings\strunci\Local Settings\Temporary Internet Files\Content.IE5\F8AW0ZOZ\MC900250376[1].wmf"/>
          <p:cNvPicPr/>
          <p:nvPr/>
        </p:nvPicPr>
        <p:blipFill>
          <a:blip r:embed="rId3">
            <a:extLst/>
          </a:blip>
          <a:stretch>
            <a:fillRect/>
          </a:stretch>
        </p:blipFill>
        <p:spPr>
          <a:xfrm>
            <a:off x="7315200" y="1752600"/>
            <a:ext cx="838200" cy="1828800"/>
          </a:xfrm>
          <a:prstGeom prst="rect">
            <a:avLst/>
          </a:prstGeom>
          <a:ln w="12700">
            <a:miter lim="400000"/>
          </a:ln>
        </p:spPr>
      </p:pic>
      <p:pic>
        <p:nvPicPr>
          <p:cNvPr id="409" name="MC900359599[1].pdf" descr="C:\Documents and Settings\strunci\Local Settings\Temporary Internet Files\Content.IE5\K6G9J5LN\MC900359599[1].wmf"/>
          <p:cNvPicPr/>
          <p:nvPr/>
        </p:nvPicPr>
        <p:blipFill>
          <a:blip r:embed="rId4">
            <a:extLst/>
          </a:blip>
          <a:stretch>
            <a:fillRect/>
          </a:stretch>
        </p:blipFill>
        <p:spPr>
          <a:xfrm>
            <a:off x="930275" y="5040312"/>
            <a:ext cx="1316038" cy="1589088"/>
          </a:xfrm>
          <a:prstGeom prst="rect">
            <a:avLst/>
          </a:prstGeom>
          <a:ln w="12700">
            <a:miter lim="400000"/>
          </a:ln>
        </p:spPr>
      </p:pic>
      <p:sp>
        <p:nvSpPr>
          <p:cNvPr id="410" name="Shape 410"/>
          <p:cNvSpPr/>
          <p:nvPr/>
        </p:nvSpPr>
        <p:spPr>
          <a:xfrm rot="3410714">
            <a:off x="7466012" y="722312"/>
            <a:ext cx="539751" cy="835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619"/>
                </a:moveTo>
                <a:lnTo>
                  <a:pt x="5400" y="14619"/>
                </a:lnTo>
                <a:lnTo>
                  <a:pt x="5400" y="0"/>
                </a:lnTo>
                <a:lnTo>
                  <a:pt x="16200" y="0"/>
                </a:lnTo>
                <a:lnTo>
                  <a:pt x="16200" y="14619"/>
                </a:lnTo>
                <a:lnTo>
                  <a:pt x="21600" y="14619"/>
                </a:lnTo>
                <a:lnTo>
                  <a:pt x="10800" y="21600"/>
                </a:lnTo>
                <a:close/>
              </a:path>
            </a:pathLst>
          </a:custGeom>
          <a:solidFill>
            <a:srgbClr val="93A299"/>
          </a:solidFill>
          <a:ln w="15875">
            <a:solidFill>
              <a:srgbClr val="6B766F"/>
            </a:solidFill>
            <a:round/>
          </a:ln>
        </p:spPr>
        <p:txBody>
          <a:bodyPr lIns="0" tIns="0" rIns="0" bIns="0" anchor="ctr"/>
          <a:lstStyle/>
          <a:p>
            <a:pPr lvl="0" algn="ctr">
              <a:defRPr>
                <a:solidFill>
                  <a:srgbClr val="FFFFFF"/>
                </a:solidFill>
              </a:defRPr>
            </a:pPr>
          </a:p>
        </p:txBody>
      </p:sp>
      <p:sp>
        <p:nvSpPr>
          <p:cNvPr id="411" name="Shape 411"/>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36</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37</a:t>
            </a:r>
          </a:p>
        </p:txBody>
      </p:sp>
      <p:pic>
        <p:nvPicPr>
          <p:cNvPr id="414" name="image.jpg"/>
          <p:cNvPicPr/>
          <p:nvPr/>
        </p:nvPicPr>
        <p:blipFill>
          <a:blip r:embed="rId2">
            <a:extLst/>
          </a:blip>
          <a:stretch>
            <a:fillRect/>
          </a:stretch>
        </p:blipFill>
        <p:spPr>
          <a:xfrm>
            <a:off x="0" y="0"/>
            <a:ext cx="9144000" cy="6858000"/>
          </a:xfrm>
          <a:prstGeom prst="rect">
            <a:avLst/>
          </a:prstGeom>
          <a:ln w="12700">
            <a:miter lim="400000"/>
          </a:ln>
        </p:spPr>
      </p:pic>
      <p:sp>
        <p:nvSpPr>
          <p:cNvPr id="415" name="Shape 415"/>
          <p:cNvSpPr/>
          <p:nvPr/>
        </p:nvSpPr>
        <p:spPr>
          <a:xfrm>
            <a:off x="381000" y="588962"/>
            <a:ext cx="3783013"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8000">
                <a:solidFill>
                  <a:srgbClr val="F2F2F2"/>
                </a:solidFill>
              </a:defRPr>
            </a:lvl1pPr>
          </a:lstStyle>
          <a:p>
            <a:pPr lvl="0">
              <a:defRPr b="0" sz="1800">
                <a:solidFill>
                  <a:srgbClr val="000000"/>
                </a:solidFill>
              </a:defRPr>
            </a:pPr>
            <a:r>
              <a:rPr b="1" sz="8000">
                <a:solidFill>
                  <a:srgbClr val="F2F2F2"/>
                </a:solidFill>
              </a:rPr>
              <a:t>SCUBA</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nvSpPr>
        <p:spPr>
          <a:xfrm>
            <a:off x="4649787" y="265430"/>
            <a:ext cx="1331913" cy="281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200">
                <a:solidFill>
                  <a:srgbClr val="FEFEFE"/>
                </a:solidFill>
              </a:defRPr>
            </a:lvl1pPr>
          </a:lstStyle>
          <a:p>
            <a:pPr lvl="0">
              <a:defRPr sz="1800">
                <a:solidFill>
                  <a:srgbClr val="000000"/>
                </a:solidFill>
              </a:defRPr>
            </a:pPr>
            <a:r>
              <a:rPr sz="1200">
                <a:solidFill>
                  <a:srgbClr val="FEFEFE"/>
                </a:solidFill>
              </a:rPr>
              <a:t>38</a:t>
            </a:r>
          </a:p>
        </p:txBody>
      </p:sp>
      <p:sp>
        <p:nvSpPr>
          <p:cNvPr id="418" name="Shape 418"/>
          <p:cNvSpPr/>
          <p:nvPr/>
        </p:nvSpPr>
        <p:spPr>
          <a:xfrm>
            <a:off x="457200" y="0"/>
            <a:ext cx="8229600" cy="5624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a:solidFill>
                <a:srgbClr val="181818"/>
              </a:solidFill>
              <a:latin typeface="Times New Roman"/>
              <a:ea typeface="Times New Roman"/>
              <a:cs typeface="Times New Roman"/>
              <a:sym typeface="Times New Roman"/>
            </a:endParaRPr>
          </a:p>
          <a:p>
            <a:pPr lvl="0"/>
            <a:r>
              <a:rPr b="1">
                <a:solidFill>
                  <a:srgbClr val="181818"/>
                </a:solidFill>
                <a:latin typeface="Times New Roman"/>
                <a:ea typeface="Times New Roman"/>
                <a:cs typeface="Times New Roman"/>
                <a:sym typeface="Times New Roman"/>
              </a:rPr>
              <a:t> If you’re not writing, you’re not reading</a:t>
            </a:r>
            <a:endParaRPr>
              <a:latin typeface="Cambria"/>
              <a:ea typeface="Cambria"/>
              <a:cs typeface="Cambria"/>
              <a:sym typeface="Cambria"/>
            </a:endParaRPr>
          </a:p>
          <a:p>
            <a:pPr lvl="0">
              <a:lnSpc>
                <a:spcPct val="150000"/>
              </a:lnSpc>
            </a:pPr>
            <a:r>
              <a:rPr>
                <a:latin typeface="Times New Roman"/>
                <a:ea typeface="Times New Roman"/>
                <a:cs typeface="Times New Roman"/>
                <a:sym typeface="Times New Roman"/>
              </a:rPr>
              <a:t> </a:t>
            </a:r>
            <a:endParaRPr>
              <a:latin typeface="Cambria"/>
              <a:ea typeface="Cambria"/>
              <a:cs typeface="Cambria"/>
              <a:sym typeface="Cambria"/>
            </a:endParaRPr>
          </a:p>
          <a:p>
            <a:pPr lvl="0">
              <a:lnSpc>
                <a:spcPct val="150000"/>
              </a:lnSpc>
            </a:pPr>
            <a:r>
              <a:rPr i="1">
                <a:latin typeface="Times New Roman"/>
                <a:ea typeface="Times New Roman"/>
                <a:cs typeface="Times New Roman"/>
                <a:sym typeface="Times New Roman"/>
              </a:rPr>
              <a:t>Write on the document using the SCUBA method</a:t>
            </a:r>
            <a:endParaRPr>
              <a:latin typeface="Cambria"/>
              <a:ea typeface="Cambria"/>
              <a:cs typeface="Cambria"/>
              <a:sym typeface="Cambria"/>
            </a:endParaRPr>
          </a:p>
          <a:p>
            <a:pPr lvl="0">
              <a:lnSpc>
                <a:spcPct val="150000"/>
              </a:lnSpc>
            </a:pPr>
            <a:r>
              <a:rPr b="1" u="sng">
                <a:latin typeface="Times New Roman"/>
                <a:ea typeface="Times New Roman"/>
                <a:cs typeface="Times New Roman"/>
                <a:sym typeface="Times New Roman"/>
              </a:rPr>
              <a:t>S</a:t>
            </a:r>
            <a:r>
              <a:rPr>
                <a:latin typeface="Times New Roman"/>
                <a:ea typeface="Times New Roman"/>
                <a:cs typeface="Times New Roman"/>
                <a:sym typeface="Times New Roman"/>
              </a:rPr>
              <a:t>can document for headings, images, footnotes, or interesting features</a:t>
            </a:r>
            <a:endParaRPr>
              <a:latin typeface="Cambria"/>
              <a:ea typeface="Cambria"/>
              <a:cs typeface="Cambria"/>
              <a:sym typeface="Cambria"/>
            </a:endParaRPr>
          </a:p>
          <a:p>
            <a:pPr lvl="0">
              <a:lnSpc>
                <a:spcPct val="150000"/>
              </a:lnSpc>
            </a:pPr>
            <a:r>
              <a:rPr b="1" u="sng">
                <a:latin typeface="Times New Roman"/>
                <a:ea typeface="Times New Roman"/>
                <a:cs typeface="Times New Roman"/>
                <a:sym typeface="Times New Roman"/>
              </a:rPr>
              <a:t>C</a:t>
            </a:r>
            <a:r>
              <a:rPr>
                <a:latin typeface="Times New Roman"/>
                <a:ea typeface="Times New Roman"/>
                <a:cs typeface="Times New Roman"/>
                <a:sym typeface="Times New Roman"/>
              </a:rPr>
              <a:t>ircle words you don’t know, find and write the definitions in the margins</a:t>
            </a:r>
            <a:endParaRPr>
              <a:latin typeface="Cambria"/>
              <a:ea typeface="Cambria"/>
              <a:cs typeface="Cambria"/>
              <a:sym typeface="Cambria"/>
            </a:endParaRPr>
          </a:p>
          <a:p>
            <a:pPr lvl="0">
              <a:lnSpc>
                <a:spcPct val="150000"/>
              </a:lnSpc>
            </a:pPr>
            <a:r>
              <a:rPr b="1" u="sng">
                <a:latin typeface="Times New Roman"/>
                <a:ea typeface="Times New Roman"/>
                <a:cs typeface="Times New Roman"/>
                <a:sym typeface="Times New Roman"/>
              </a:rPr>
              <a:t>U</a:t>
            </a:r>
            <a:r>
              <a:rPr>
                <a:latin typeface="Times New Roman"/>
                <a:ea typeface="Times New Roman"/>
                <a:cs typeface="Times New Roman"/>
                <a:sym typeface="Times New Roman"/>
              </a:rPr>
              <a:t>nderline key ideas</a:t>
            </a:r>
            <a:endParaRPr>
              <a:latin typeface="Cambria"/>
              <a:ea typeface="Cambria"/>
              <a:cs typeface="Cambria"/>
              <a:sym typeface="Cambria"/>
            </a:endParaRPr>
          </a:p>
          <a:p>
            <a:pPr lvl="0">
              <a:lnSpc>
                <a:spcPct val="150000"/>
              </a:lnSpc>
            </a:pPr>
            <a:r>
              <a:rPr b="1" u="sng">
                <a:latin typeface="Times New Roman"/>
                <a:ea typeface="Times New Roman"/>
                <a:cs typeface="Times New Roman"/>
                <a:sym typeface="Times New Roman"/>
              </a:rPr>
              <a:t>B</a:t>
            </a:r>
            <a:r>
              <a:rPr>
                <a:latin typeface="Times New Roman"/>
                <a:ea typeface="Times New Roman"/>
                <a:cs typeface="Times New Roman"/>
                <a:sym typeface="Times New Roman"/>
              </a:rPr>
              <a:t>ox names, dates, places, and amounts</a:t>
            </a:r>
            <a:endParaRPr>
              <a:latin typeface="Cambria"/>
              <a:ea typeface="Cambria"/>
              <a:cs typeface="Cambria"/>
              <a:sym typeface="Cambria"/>
            </a:endParaRPr>
          </a:p>
          <a:p>
            <a:pPr lvl="0">
              <a:lnSpc>
                <a:spcPct val="150000"/>
              </a:lnSpc>
            </a:pPr>
            <a:r>
              <a:rPr b="1" u="sng">
                <a:latin typeface="Times New Roman"/>
                <a:ea typeface="Times New Roman"/>
                <a:cs typeface="Times New Roman"/>
                <a:sym typeface="Times New Roman"/>
              </a:rPr>
              <a:t>A</a:t>
            </a:r>
            <a:r>
              <a:rPr>
                <a:latin typeface="Times New Roman"/>
                <a:ea typeface="Times New Roman"/>
                <a:cs typeface="Times New Roman"/>
                <a:sym typeface="Times New Roman"/>
              </a:rPr>
              <a:t>nnotate the author’s claims, different themes, summaries of paragraphs or sections, patterns/trends you notice, the author’s biases, and your reactions to what you’re reading </a:t>
            </a:r>
            <a:endParaRPr>
              <a:latin typeface="Cambria"/>
              <a:ea typeface="Cambria"/>
              <a:cs typeface="Cambria"/>
              <a:sym typeface="Cambria"/>
            </a:endParaRPr>
          </a:p>
          <a:p>
            <a:pPr lvl="0">
              <a:lnSpc>
                <a:spcPct val="150000"/>
              </a:lnSpc>
            </a:pPr>
            <a:r>
              <a:rPr i="1">
                <a:latin typeface="Times New Roman"/>
                <a:ea typeface="Times New Roman"/>
                <a:cs typeface="Times New Roman"/>
                <a:sym typeface="Times New Roman"/>
              </a:rPr>
              <a:t>If you’re confused…</a:t>
            </a:r>
            <a:endParaRPr>
              <a:latin typeface="Cambria"/>
              <a:ea typeface="Cambria"/>
              <a:cs typeface="Cambria"/>
              <a:sym typeface="Cambria"/>
            </a:endParaRPr>
          </a:p>
          <a:p>
            <a:pPr lvl="1" marL="742950" indent="-285750">
              <a:lnSpc>
                <a:spcPct val="150000"/>
              </a:lnSpc>
              <a:buSzPct val="100000"/>
              <a:buFont typeface="Century Gothic"/>
              <a:buChar char="•"/>
            </a:pPr>
            <a:r>
              <a:rPr>
                <a:latin typeface="Times New Roman"/>
                <a:ea typeface="Times New Roman"/>
                <a:cs typeface="Times New Roman"/>
                <a:sym typeface="Times New Roman"/>
              </a:rPr>
              <a:t>Re-read the last few sentences</a:t>
            </a:r>
            <a:endParaRPr>
              <a:latin typeface="Cambria"/>
              <a:ea typeface="Cambria"/>
              <a:cs typeface="Cambria"/>
              <a:sym typeface="Cambria"/>
            </a:endParaRPr>
          </a:p>
          <a:p>
            <a:pPr lvl="1" marL="742950" indent="-285750">
              <a:lnSpc>
                <a:spcPct val="150000"/>
              </a:lnSpc>
              <a:buSzPct val="100000"/>
              <a:buFont typeface="Century Gothic"/>
              <a:buChar char="•"/>
            </a:pPr>
            <a:r>
              <a:rPr>
                <a:latin typeface="Times New Roman"/>
                <a:ea typeface="Times New Roman"/>
                <a:cs typeface="Times New Roman"/>
                <a:sym typeface="Times New Roman"/>
              </a:rPr>
              <a:t>Re-read the last few sentences </a:t>
            </a:r>
            <a:r>
              <a:rPr u="sng">
                <a:latin typeface="Times New Roman"/>
                <a:ea typeface="Times New Roman"/>
                <a:cs typeface="Times New Roman"/>
                <a:sym typeface="Times New Roman"/>
              </a:rPr>
              <a:t>out loud</a:t>
            </a:r>
            <a:endParaRPr>
              <a:latin typeface="Cambria"/>
              <a:ea typeface="Cambria"/>
              <a:cs typeface="Cambria"/>
              <a:sym typeface="Cambria"/>
            </a:endParaRPr>
          </a:p>
          <a:p>
            <a:pPr lvl="1" marL="742950" indent="-285750">
              <a:lnSpc>
                <a:spcPct val="150000"/>
              </a:lnSpc>
              <a:buSzPct val="100000"/>
              <a:buFont typeface="Century Gothic"/>
              <a:buChar char="•"/>
            </a:pPr>
            <a:r>
              <a:rPr>
                <a:latin typeface="Times New Roman"/>
                <a:ea typeface="Times New Roman"/>
                <a:cs typeface="Times New Roman"/>
                <a:sym typeface="Times New Roman"/>
              </a:rPr>
              <a:t>Try explaining it to yourself </a:t>
            </a:r>
            <a:r>
              <a:rPr u="sng">
                <a:latin typeface="Times New Roman"/>
                <a:ea typeface="Times New Roman"/>
                <a:cs typeface="Times New Roman"/>
                <a:sym typeface="Times New Roman"/>
              </a:rPr>
              <a:t>out loud</a:t>
            </a:r>
            <a:endParaRPr>
              <a:latin typeface="Cambria"/>
              <a:ea typeface="Cambria"/>
              <a:cs typeface="Cambria"/>
              <a:sym typeface="Cambria"/>
            </a:endParaRPr>
          </a:p>
          <a:p>
            <a:pPr lvl="1" marL="742950" indent="-285750">
              <a:lnSpc>
                <a:spcPct val="150000"/>
              </a:lnSpc>
              <a:buSzPct val="100000"/>
              <a:buFont typeface="Century Gothic"/>
              <a:buChar char="•"/>
            </a:pPr>
            <a:r>
              <a:rPr>
                <a:latin typeface="Times New Roman"/>
                <a:ea typeface="Times New Roman"/>
                <a:cs typeface="Times New Roman"/>
                <a:sym typeface="Times New Roman"/>
              </a:rPr>
              <a:t>Try explaining it to someone else </a:t>
            </a:r>
            <a:r>
              <a:rPr u="sng">
                <a:latin typeface="Times New Roman"/>
                <a:ea typeface="Times New Roman"/>
                <a:cs typeface="Times New Roman"/>
                <a:sym typeface="Times New Roman"/>
              </a:rPr>
              <a:t>out loud</a:t>
            </a:r>
            <a:r>
              <a:rPr>
                <a:latin typeface="Times New Roman"/>
                <a:ea typeface="Times New Roman"/>
                <a:cs typeface="Times New Roman"/>
                <a:sym typeface="Times New Roman"/>
              </a:rPr>
              <a:t> </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0" name="MPj04310040000[1].jpg" descr="C:\Documents and Settings\strunci\Local Settings\Temporary Internet Files\Content.IE5\X092HXKT\MPj04310040000[1].jpg"/>
          <p:cNvPicPr/>
          <p:nvPr/>
        </p:nvPicPr>
        <p:blipFill>
          <a:blip r:embed="rId2">
            <a:extLst/>
          </a:blip>
          <a:stretch>
            <a:fillRect/>
          </a:stretch>
        </p:blipFill>
        <p:spPr>
          <a:xfrm>
            <a:off x="0" y="200025"/>
            <a:ext cx="9144000" cy="6457950"/>
          </a:xfrm>
          <a:prstGeom prst="rect">
            <a:avLst/>
          </a:prstGeom>
          <a:ln w="12700">
            <a:miter lim="400000"/>
          </a:ln>
        </p:spPr>
      </p:pic>
      <p:pic>
        <p:nvPicPr>
          <p:cNvPr id="421" name="MPj04276020000[1].jpg" descr="C:\Documents and Settings\strunci\Local Settings\Temporary Internet Files\Content.IE5\E0KJ1UJP\MPj04276020000[1].jpg"/>
          <p:cNvPicPr/>
          <p:nvPr/>
        </p:nvPicPr>
        <p:blipFill>
          <a:blip r:embed="rId3">
            <a:extLst/>
          </a:blip>
          <a:stretch>
            <a:fillRect/>
          </a:stretch>
        </p:blipFill>
        <p:spPr>
          <a:xfrm>
            <a:off x="989012" y="0"/>
            <a:ext cx="7165976" cy="6858000"/>
          </a:xfrm>
          <a:prstGeom prst="rect">
            <a:avLst/>
          </a:prstGeom>
          <a:ln w="12700">
            <a:miter lim="400000"/>
          </a:ln>
        </p:spPr>
      </p:pic>
      <p:pic>
        <p:nvPicPr>
          <p:cNvPr id="422" name="MPj04276020000[1].jpg" descr="C:\Documents and Settings\strunci\Local Settings\Temporary Internet Files\Content.IE5\E0KJ1UJP\MPj04276020000[1].jpg"/>
          <p:cNvPicPr/>
          <p:nvPr/>
        </p:nvPicPr>
        <p:blipFill>
          <a:blip r:embed="rId3">
            <a:extLst/>
          </a:blip>
          <a:stretch>
            <a:fillRect/>
          </a:stretch>
        </p:blipFill>
        <p:spPr>
          <a:xfrm>
            <a:off x="989012" y="0"/>
            <a:ext cx="7165976" cy="6858000"/>
          </a:xfrm>
          <a:prstGeom prst="rect">
            <a:avLst/>
          </a:prstGeom>
          <a:ln w="12700">
            <a:miter lim="400000"/>
          </a:ln>
        </p:spPr>
      </p:pic>
      <p:pic>
        <p:nvPicPr>
          <p:cNvPr id="423" name="MPj04276020000[1].jpg" descr="C:\Documents and Settings\strunci\Local Settings\Temporary Internet Files\Content.IE5\E0KJ1UJP\MPj04276020000[1].jpg"/>
          <p:cNvPicPr/>
          <p:nvPr/>
        </p:nvPicPr>
        <p:blipFill>
          <a:blip r:embed="rId3">
            <a:extLst/>
          </a:blip>
          <a:stretch>
            <a:fillRect/>
          </a:stretch>
        </p:blipFill>
        <p:spPr>
          <a:xfrm>
            <a:off x="0" y="0"/>
            <a:ext cx="9144000" cy="6858000"/>
          </a:xfrm>
          <a:prstGeom prst="rect">
            <a:avLst/>
          </a:prstGeom>
          <a:ln w="12700">
            <a:miter lim="400000"/>
          </a:ln>
        </p:spPr>
      </p:pic>
      <p:sp>
        <p:nvSpPr>
          <p:cNvPr id="424" name="Shape 424"/>
          <p:cNvSpPr/>
          <p:nvPr/>
        </p:nvSpPr>
        <p:spPr>
          <a:xfrm>
            <a:off x="2362200" y="5943600"/>
            <a:ext cx="4343400" cy="8564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5400">
                <a:latin typeface="Arial"/>
                <a:ea typeface="Arial"/>
                <a:cs typeface="Arial"/>
                <a:sym typeface="Arial"/>
              </a:defRPr>
            </a:lvl1pPr>
          </a:lstStyle>
          <a:p>
            <a:pPr lvl="0">
              <a:defRPr b="0" sz="1800"/>
            </a:pPr>
            <a:r>
              <a:rPr b="1" sz="5400"/>
              <a:t>That’s All</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9" name="figure.jpg" descr="figure"/>
          <p:cNvPicPr/>
          <p:nvPr/>
        </p:nvPicPr>
        <p:blipFill>
          <a:blip r:embed="rId2">
            <a:extLst/>
          </a:blip>
          <a:stretch>
            <a:fillRect/>
          </a:stretch>
        </p:blipFill>
        <p:spPr>
          <a:xfrm>
            <a:off x="481012" y="152400"/>
            <a:ext cx="8270876" cy="6599238"/>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title" idx="4294967295"/>
          </p:nvPr>
        </p:nvSpPr>
        <p:spPr>
          <a:xfrm>
            <a:off x="4733925" y="2708275"/>
            <a:ext cx="3313113" cy="1701800"/>
          </a:xfrm>
          <a:prstGeom prst="rect">
            <a:avLst/>
          </a:prstGeom>
        </p:spPr>
        <p:txBody>
          <a:bodyPr lIns="0" tIns="0" rIns="0" bIns="0">
            <a:normAutofit fontScale="100000" lnSpcReduction="0"/>
          </a:bodyPr>
          <a:lstStyle/>
          <a:p>
            <a:pPr lvl="0" defTabSz="676655">
              <a:defRPr sz="1800">
                <a:solidFill>
                  <a:srgbClr val="000000"/>
                </a:solidFill>
              </a:defRPr>
            </a:pPr>
            <a:r>
              <a:rPr b="1" sz="4810"/>
              <a:t>Thank you!</a:t>
            </a:r>
            <a:br>
              <a:rPr b="1" sz="4810"/>
            </a:br>
            <a:r>
              <a:rPr sz="3996">
                <a:solidFill>
                  <a:srgbClr val="93A299"/>
                </a:solidFill>
              </a:rPr>
              <a:t>Iris Strunc</a:t>
            </a:r>
          </a:p>
        </p:txBody>
      </p:sp>
      <p:sp>
        <p:nvSpPr>
          <p:cNvPr id="427" name="Shape 427"/>
          <p:cNvSpPr/>
          <p:nvPr>
            <p:ph type="body" idx="4294967295"/>
          </p:nvPr>
        </p:nvSpPr>
        <p:spPr>
          <a:xfrm>
            <a:off x="4733925" y="4421187"/>
            <a:ext cx="3309938" cy="1260476"/>
          </a:xfrm>
          <a:prstGeom prst="rect">
            <a:avLst/>
          </a:prstGeom>
        </p:spPr>
        <p:txBody>
          <a:bodyPr lIns="0" tIns="0" rIns="0" bIns="0">
            <a:normAutofit fontScale="100000" lnSpcReduction="0"/>
          </a:bodyPr>
          <a:lstStyle/>
          <a:p>
            <a:pPr lvl="0" marL="0" indent="0">
              <a:spcBef>
                <a:spcPts val="400"/>
              </a:spcBef>
              <a:buSzTx/>
              <a:buNone/>
              <a:defRPr sz="1800">
                <a:solidFill>
                  <a:srgbClr val="000000"/>
                </a:solidFill>
              </a:defRPr>
            </a:pPr>
            <a:r>
              <a:rPr>
                <a:solidFill>
                  <a:srgbClr val="564B3C"/>
                </a:solidFill>
                <a:hlinkClick r:id="rId2" invalidUrl="" action="" tgtFrame="" tooltip="" history="1" highlightClick="0" endSnd="0"/>
              </a:rPr>
              <a:t>strunci@nwfsc.edu</a:t>
            </a:r>
            <a:r>
              <a:rPr>
                <a:solidFill>
                  <a:srgbClr val="424242"/>
                </a:solidFill>
              </a:rPr>
              <a:t> </a:t>
            </a:r>
            <a:endParaRPr>
              <a:solidFill>
                <a:srgbClr val="424242"/>
              </a:solidFill>
            </a:endParaRPr>
          </a:p>
          <a:p>
            <a:pPr lvl="0" marL="0" indent="0">
              <a:buSzTx/>
              <a:buNone/>
              <a:defRPr sz="1800">
                <a:solidFill>
                  <a:srgbClr val="000000"/>
                </a:solidFill>
              </a:defRPr>
            </a:pPr>
            <a:endParaRPr>
              <a:solidFill>
                <a:srgbClr val="424242"/>
              </a:solidFill>
            </a:endParaRPr>
          </a:p>
          <a:p>
            <a:pPr lvl="0" marL="0" indent="0">
              <a:spcBef>
                <a:spcPts val="400"/>
              </a:spcBef>
              <a:buSzTx/>
              <a:buNone/>
              <a:defRPr sz="1800">
                <a:solidFill>
                  <a:srgbClr val="000000"/>
                </a:solidFill>
              </a:defRPr>
            </a:pPr>
            <a:r>
              <a:rPr b="1" sz="2000">
                <a:solidFill>
                  <a:srgbClr val="424242"/>
                </a:solidFill>
              </a:rPr>
              <a:t>850 729 6078</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nvSpPr>
        <p:spPr>
          <a:xfrm>
            <a:off x="533400" y="796925"/>
            <a:ext cx="8001000" cy="2301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46263" indent="-446263">
              <a:spcBef>
                <a:spcPts val="300"/>
              </a:spcBef>
              <a:buClr>
                <a:srgbClr val="000000"/>
              </a:buClr>
              <a:buSzPct val="100000"/>
              <a:buFont typeface="Arial"/>
              <a:buChar char="•"/>
              <a:tabLst>
                <a:tab pos="317500" algn="l"/>
              </a:tabLst>
            </a:pPr>
            <a:r>
              <a:rPr b="1" sz="2000">
                <a:latin typeface="Verdana"/>
                <a:ea typeface="Verdana"/>
                <a:cs typeface="Verdana"/>
                <a:sym typeface="Verdana"/>
              </a:rPr>
              <a:t>Put a circle around headings and subheadings—Headings and subheadings usually symbolize a major point of transition.  </a:t>
            </a:r>
            <a:endParaRPr b="1" sz="2000">
              <a:latin typeface="Verdana"/>
              <a:ea typeface="Verdana"/>
              <a:cs typeface="Verdana"/>
              <a:sym typeface="Verdana"/>
            </a:endParaRPr>
          </a:p>
          <a:p>
            <a:pPr lvl="0" marL="446263" indent="-446263">
              <a:spcBef>
                <a:spcPts val="300"/>
              </a:spcBef>
              <a:buClr>
                <a:srgbClr val="000000"/>
              </a:buClr>
              <a:buSzPct val="100000"/>
              <a:buFont typeface="Arial"/>
              <a:buChar char="•"/>
              <a:tabLst>
                <a:tab pos="317500" algn="l"/>
              </a:tabLst>
            </a:pPr>
            <a:r>
              <a:rPr b="1" sz="2000">
                <a:latin typeface="Verdana"/>
                <a:ea typeface="Verdana"/>
                <a:cs typeface="Verdana"/>
                <a:sym typeface="Verdana"/>
              </a:rPr>
              <a:t>The headings and subheadings foreshadow what the next section is going to be about and show when the topic might be changing. </a:t>
            </a:r>
            <a:endParaRPr b="1" sz="2000">
              <a:latin typeface="Verdana"/>
              <a:ea typeface="Verdana"/>
              <a:cs typeface="Verdana"/>
              <a:sym typeface="Verdana"/>
            </a:endParaRPr>
          </a:p>
          <a:p>
            <a:pPr lvl="0" marL="446263" indent="-446263">
              <a:spcBef>
                <a:spcPts val="300"/>
              </a:spcBef>
              <a:buClr>
                <a:srgbClr val="000000"/>
              </a:buClr>
              <a:buSzPct val="100000"/>
              <a:buFont typeface="Arial"/>
              <a:buChar char="•"/>
              <a:tabLst>
                <a:tab pos="317500" algn="l"/>
              </a:tabLst>
            </a:pPr>
            <a:r>
              <a:rPr b="1" sz="2000">
                <a:latin typeface="Verdana"/>
                <a:ea typeface="Verdana"/>
                <a:cs typeface="Verdana"/>
                <a:sym typeface="Verdana"/>
              </a:rPr>
              <a:t> Headings and subheadings should be circled.</a:t>
            </a:r>
          </a:p>
        </p:txBody>
      </p:sp>
      <p:sp>
        <p:nvSpPr>
          <p:cNvPr id="212" name="Shape 212"/>
          <p:cNvSpPr/>
          <p:nvPr/>
        </p:nvSpPr>
        <p:spPr>
          <a:xfrm>
            <a:off x="304800" y="3733800"/>
            <a:ext cx="8678863" cy="222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46263" indent="-446263">
              <a:buClr>
                <a:srgbClr val="000000"/>
              </a:buClr>
              <a:buSzPct val="100000"/>
              <a:buFont typeface="Arial"/>
              <a:buChar char="•"/>
            </a:pPr>
            <a:r>
              <a:rPr b="1" sz="2000">
                <a:latin typeface="Verdana"/>
                <a:ea typeface="Verdana"/>
                <a:cs typeface="Verdana"/>
                <a:sym typeface="Verdana"/>
              </a:rPr>
              <a:t>Put a rectangle around key content vocabulary—Key content vocabulary is essential to understanding the content of the reading.</a:t>
            </a:r>
            <a:endParaRPr b="1" sz="2000">
              <a:latin typeface="Verdana"/>
              <a:ea typeface="Verdana"/>
              <a:cs typeface="Verdana"/>
              <a:sym typeface="Verdana"/>
            </a:endParaRPr>
          </a:p>
          <a:p>
            <a:pPr lvl="0" marL="401637" indent="-401637"/>
            <a:endParaRPr b="1" sz="2000">
              <a:latin typeface="Verdana"/>
              <a:ea typeface="Verdana"/>
              <a:cs typeface="Verdana"/>
              <a:sym typeface="Verdana"/>
            </a:endParaRPr>
          </a:p>
          <a:p>
            <a:pPr lvl="0" marL="446263" indent="-446263">
              <a:buClr>
                <a:srgbClr val="000000"/>
              </a:buClr>
              <a:buSzPct val="100000"/>
              <a:buFont typeface="Arial"/>
              <a:buChar char="•"/>
            </a:pPr>
            <a:r>
              <a:rPr b="1" sz="2000">
                <a:latin typeface="Verdana"/>
                <a:ea typeface="Verdana"/>
                <a:cs typeface="Verdana"/>
                <a:sym typeface="Verdana"/>
              </a:rPr>
              <a:t>Often these words may be bolded or italicized, but not always. These words should have a box drawn around them. </a:t>
            </a:r>
          </a:p>
        </p:txBody>
      </p:sp>
      <p:sp>
        <p:nvSpPr>
          <p:cNvPr id="213" name="Shape 213"/>
          <p:cNvSpPr/>
          <p:nvPr/>
        </p:nvSpPr>
        <p:spPr>
          <a:xfrm>
            <a:off x="1828800" y="609600"/>
            <a:ext cx="914400"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875">
            <a:solidFill>
              <a:srgbClr val="FF0000"/>
            </a:solidFill>
            <a:round/>
          </a:ln>
        </p:spPr>
        <p:txBody>
          <a:bodyPr lIns="0" tIns="0" rIns="0" bIns="0" anchor="ctr"/>
          <a:lstStyle/>
          <a:p>
            <a:pPr lvl="0" algn="ctr">
              <a:defRPr>
                <a:solidFill>
                  <a:srgbClr val="FFFFFF"/>
                </a:solidFill>
              </a:defRPr>
            </a:pPr>
          </a:p>
        </p:txBody>
      </p:sp>
      <p:sp>
        <p:nvSpPr>
          <p:cNvPr id="214" name="Shape 214"/>
          <p:cNvSpPr/>
          <p:nvPr/>
        </p:nvSpPr>
        <p:spPr>
          <a:xfrm>
            <a:off x="6477000" y="2667000"/>
            <a:ext cx="1066800" cy="58102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875">
            <a:solidFill>
              <a:srgbClr val="FF0000"/>
            </a:solidFill>
            <a:round/>
          </a:ln>
        </p:spPr>
        <p:txBody>
          <a:bodyPr lIns="0" tIns="0" rIns="0" bIns="0" anchor="ctr"/>
          <a:lstStyle/>
          <a:p>
            <a:pPr lvl="0" algn="ctr">
              <a:defRPr>
                <a:solidFill>
                  <a:srgbClr val="FFFFFF"/>
                </a:solidFill>
              </a:defRPr>
            </a:pPr>
          </a:p>
        </p:txBody>
      </p:sp>
      <p:sp>
        <p:nvSpPr>
          <p:cNvPr id="215" name="Shape 215"/>
          <p:cNvSpPr/>
          <p:nvPr/>
        </p:nvSpPr>
        <p:spPr>
          <a:xfrm>
            <a:off x="1600200" y="3657600"/>
            <a:ext cx="1371600" cy="457200"/>
          </a:xfrm>
          <a:prstGeom prst="rect">
            <a:avLst/>
          </a:prstGeom>
          <a:ln w="15875">
            <a:solidFill>
              <a:srgbClr val="FF0000"/>
            </a:solidFill>
            <a:round/>
          </a:ln>
        </p:spPr>
        <p:txBody>
          <a:bodyPr lIns="0" tIns="0" rIns="0" bIns="0" anchor="ctr"/>
          <a:lstStyle/>
          <a:p>
            <a:pPr lvl="0" algn="ctr">
              <a:defRPr>
                <a:solidFill>
                  <a:srgbClr val="FFFFFF"/>
                </a:solidFill>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anim calcmode="lin" valueType="num">
                                      <p:cBhvr>
                                        <p:cTn id="7" dur="500" fill="hold"/>
                                        <p:tgtEl>
                                          <p:spTgt spid="211">
                                            <p:bg/>
                                          </p:spTgt>
                                        </p:tgtEl>
                                        <p:attrNameLst>
                                          <p:attrName>ppt_x</p:attrName>
                                        </p:attrNameLst>
                                      </p:cBhvr>
                                      <p:tavLst>
                                        <p:tav tm="0">
                                          <p:val>
                                            <p:strVal val="#ppt_x"/>
                                          </p:val>
                                        </p:tav>
                                        <p:tav tm="100000">
                                          <p:val>
                                            <p:strVal val="#ppt_x"/>
                                          </p:val>
                                        </p:tav>
                                      </p:tavLst>
                                    </p:anim>
                                    <p:anim calcmode="lin" valueType="num">
                                      <p:cBhvr>
                                        <p:cTn id="8" dur="500" fill="hold"/>
                                        <p:tgtEl>
                                          <p:spTgt spid="211">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211">
                                            <p:txEl>
                                              <p:pRg st="0" end="0"/>
                                            </p:txEl>
                                          </p:spTgt>
                                        </p:tgtEl>
                                        <p:attrNameLst>
                                          <p:attrName>style.visibility</p:attrName>
                                        </p:attrNameLst>
                                      </p:cBhvr>
                                      <p:to>
                                        <p:strVal val="visible"/>
                                      </p:to>
                                    </p:set>
                                    <p:anim calcmode="lin" valueType="num">
                                      <p:cBhvr>
                                        <p:cTn id="11" dur="500" fill="hold"/>
                                        <p:tgtEl>
                                          <p:spTgt spid="21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211">
                                            <p:txEl>
                                              <p:pRg st="1" end="1"/>
                                            </p:txEl>
                                          </p:spTgt>
                                        </p:tgtEl>
                                        <p:attrNameLst>
                                          <p:attrName>style.visibility</p:attrName>
                                        </p:attrNameLst>
                                      </p:cBhvr>
                                      <p:to>
                                        <p:strVal val="visible"/>
                                      </p:to>
                                    </p:set>
                                    <p:anim calcmode="lin" valueType="num">
                                      <p:cBhvr>
                                        <p:cTn id="17" dur="500" fill="hold"/>
                                        <p:tgtEl>
                                          <p:spTgt spid="21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1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nodeType="afterEffect" presetClass="entr" presetSubtype="4" presetID="2" grpId="1" fill="hold">
                                  <p:stCondLst>
                                    <p:cond delay="0"/>
                                  </p:stCondLst>
                                  <p:iterate type="el" backwards="0">
                                    <p:tmAbs val="0"/>
                                  </p:iterate>
                                  <p:childTnLst>
                                    <p:set>
                                      <p:cBhvr>
                                        <p:cTn id="21" fill="hold"/>
                                        <p:tgtEl>
                                          <p:spTgt spid="211">
                                            <p:txEl>
                                              <p:pRg st="2" end="2"/>
                                            </p:txEl>
                                          </p:spTgt>
                                        </p:tgtEl>
                                        <p:attrNameLst>
                                          <p:attrName>style.visibility</p:attrName>
                                        </p:attrNameLst>
                                      </p:cBhvr>
                                      <p:to>
                                        <p:strVal val="visible"/>
                                      </p:to>
                                    </p:set>
                                    <p:anim calcmode="lin" valueType="num">
                                      <p:cBhvr>
                                        <p:cTn id="22" dur="500" fill="hold"/>
                                        <p:tgtEl>
                                          <p:spTgt spid="2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2" fill="hold">
                                  <p:stCondLst>
                                    <p:cond delay="0"/>
                                  </p:stCondLst>
                                  <p:iterate type="el" backwards="0">
                                    <p:tmAbs val="0"/>
                                  </p:iterate>
                                  <p:childTnLst>
                                    <p:set>
                                      <p:cBhvr>
                                        <p:cTn id="27" fill="hold"/>
                                        <p:tgtEl>
                                          <p:spTgt spid="212">
                                            <p:bg/>
                                          </p:spTgt>
                                        </p:tgtEl>
                                        <p:attrNameLst>
                                          <p:attrName>style.visibility</p:attrName>
                                        </p:attrNameLst>
                                      </p:cBhvr>
                                      <p:to>
                                        <p:strVal val="visible"/>
                                      </p:to>
                                    </p:set>
                                    <p:anim calcmode="lin" valueType="num">
                                      <p:cBhvr>
                                        <p:cTn id="28" dur="500" fill="hold"/>
                                        <p:tgtEl>
                                          <p:spTgt spid="212">
                                            <p:bg/>
                                          </p:spTgt>
                                        </p:tgtEl>
                                        <p:attrNameLst>
                                          <p:attrName>ppt_x</p:attrName>
                                        </p:attrNameLst>
                                      </p:cBhvr>
                                      <p:tavLst>
                                        <p:tav tm="0">
                                          <p:val>
                                            <p:strVal val="#ppt_x"/>
                                          </p:val>
                                        </p:tav>
                                        <p:tav tm="100000">
                                          <p:val>
                                            <p:strVal val="#ppt_x"/>
                                          </p:val>
                                        </p:tav>
                                      </p:tavLst>
                                    </p:anim>
                                    <p:anim calcmode="lin" valueType="num">
                                      <p:cBhvr>
                                        <p:cTn id="29" dur="500" fill="hold"/>
                                        <p:tgtEl>
                                          <p:spTgt spid="212">
                                            <p:bg/>
                                          </p:spTgt>
                                        </p:tgtEl>
                                        <p:attrNameLst>
                                          <p:attrName>ppt_y</p:attrName>
                                        </p:attrNameLst>
                                      </p:cBhvr>
                                      <p:tavLst>
                                        <p:tav tm="0">
                                          <p:val>
                                            <p:strVal val="1+#ppt_h/2"/>
                                          </p:val>
                                        </p:tav>
                                        <p:tav tm="100000">
                                          <p:val>
                                            <p:strVal val="#ppt_y"/>
                                          </p:val>
                                        </p:tav>
                                      </p:tavLst>
                                    </p:anim>
                                  </p:childTnLst>
                                </p:cTn>
                              </p:par>
                              <p:par>
                                <p:cTn id="30" presetClass="entr" presetSubtype="4" presetID="2" grpId="2" fill="hold">
                                  <p:stCondLst>
                                    <p:cond delay="0"/>
                                  </p:stCondLst>
                                  <p:iterate type="el" backwards="0">
                                    <p:tmAbs val="0"/>
                                  </p:iterate>
                                  <p:childTnLst>
                                    <p:set>
                                      <p:cBhvr>
                                        <p:cTn id="31" fill="hold"/>
                                        <p:tgtEl>
                                          <p:spTgt spid="212">
                                            <p:txEl>
                                              <p:pRg st="0" end="0"/>
                                            </p:txEl>
                                          </p:spTgt>
                                        </p:tgtEl>
                                        <p:attrNameLst>
                                          <p:attrName>style.visibility</p:attrName>
                                        </p:attrNameLst>
                                      </p:cBhvr>
                                      <p:to>
                                        <p:strVal val="visible"/>
                                      </p:to>
                                    </p:set>
                                    <p:anim calcmode="lin" valueType="num">
                                      <p:cBhvr>
                                        <p:cTn id="32" dur="500" fill="hold"/>
                                        <p:tgtEl>
                                          <p:spTgt spid="212">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12">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nodeType="afterEffect" presetClass="entr" presetSubtype="4" presetID="2" grpId="2" fill="hold">
                                  <p:stCondLst>
                                    <p:cond delay="0"/>
                                  </p:stCondLst>
                                  <p:iterate type="el" backwards="0">
                                    <p:tmAbs val="0"/>
                                  </p:iterate>
                                  <p:childTnLst>
                                    <p:set>
                                      <p:cBhvr>
                                        <p:cTn id="36" fill="hold"/>
                                        <p:tgtEl>
                                          <p:spTgt spid="212">
                                            <p:txEl>
                                              <p:pRg st="1" end="1"/>
                                            </p:txEl>
                                          </p:spTgt>
                                        </p:tgtEl>
                                        <p:attrNameLst>
                                          <p:attrName>style.visibility</p:attrName>
                                        </p:attrNameLst>
                                      </p:cBhvr>
                                      <p:to>
                                        <p:strVal val="visible"/>
                                      </p:to>
                                    </p:set>
                                    <p:anim calcmode="lin" valueType="num">
                                      <p:cBhvr>
                                        <p:cTn id="37"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2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4" presetID="2" grpId="2" fill="hold">
                                  <p:stCondLst>
                                    <p:cond delay="0"/>
                                  </p:stCondLst>
                                  <p:iterate type="el" backwards="0">
                                    <p:tmAbs val="0"/>
                                  </p:iterate>
                                  <p:childTnLst>
                                    <p:set>
                                      <p:cBhvr>
                                        <p:cTn id="42" fill="hold"/>
                                        <p:tgtEl>
                                          <p:spTgt spid="212">
                                            <p:txEl>
                                              <p:pRg st="2" end="2"/>
                                            </p:txEl>
                                          </p:spTgt>
                                        </p:tgtEl>
                                        <p:attrNameLst>
                                          <p:attrName>style.visibility</p:attrName>
                                        </p:attrNameLst>
                                      </p:cBhvr>
                                      <p:to>
                                        <p:strVal val="visible"/>
                                      </p:to>
                                    </p:set>
                                    <p:anim calcmode="lin" valueType="num">
                                      <p:cBhvr>
                                        <p:cTn id="43"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2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P build="p" bldLvl="5" animBg="1" rev="0" advAuto="0" spid="212"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392112" y="214312"/>
            <a:ext cx="8466138" cy="418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1200">
              <a:latin typeface="Verdana"/>
              <a:ea typeface="Verdana"/>
              <a:cs typeface="Verdana"/>
              <a:sym typeface="Verdana"/>
            </a:endParaRPr>
          </a:p>
          <a:p>
            <a:pPr lvl="0"/>
            <a:endParaRPr sz="1200">
              <a:latin typeface="Verdana"/>
              <a:ea typeface="Verdana"/>
              <a:cs typeface="Verdana"/>
              <a:sym typeface="Verdana"/>
            </a:endParaRPr>
          </a:p>
          <a:p>
            <a:pPr lvl="0">
              <a:buClr>
                <a:srgbClr val="000000"/>
              </a:buClr>
              <a:buSzPct val="100000"/>
              <a:buFont typeface="Arial"/>
              <a:buChar char="•"/>
            </a:pPr>
            <a:endParaRPr sz="1200">
              <a:latin typeface="Verdana"/>
              <a:ea typeface="Verdana"/>
              <a:cs typeface="Verdana"/>
              <a:sym typeface="Verdana"/>
            </a:endParaRPr>
          </a:p>
          <a:p>
            <a:pPr lvl="0">
              <a:buClr>
                <a:srgbClr val="000000"/>
              </a:buClr>
              <a:buSzPct val="100000"/>
              <a:buFont typeface="Arial"/>
              <a:buChar char="•"/>
            </a:pPr>
            <a:endParaRPr sz="1200">
              <a:latin typeface="Verdana"/>
              <a:ea typeface="Verdana"/>
              <a:cs typeface="Verdana"/>
              <a:sym typeface="Verdana"/>
            </a:endParaRPr>
          </a:p>
          <a:p>
            <a:pPr lvl="0">
              <a:buClr>
                <a:srgbClr val="000000"/>
              </a:buClr>
              <a:buSzPct val="100000"/>
              <a:buFont typeface="Arial"/>
              <a:buChar char="•"/>
            </a:pPr>
            <a:endParaRPr sz="1200">
              <a:latin typeface="Verdana"/>
              <a:ea typeface="Verdana"/>
              <a:cs typeface="Verdana"/>
              <a:sym typeface="Verdana"/>
            </a:endParaRPr>
          </a:p>
          <a:p>
            <a:pPr lvl="0">
              <a:buClr>
                <a:srgbClr val="000000"/>
              </a:buClr>
              <a:buSzPct val="100000"/>
              <a:buFont typeface="Arial"/>
              <a:buChar char="•"/>
            </a:pPr>
            <a:endParaRPr sz="1200">
              <a:latin typeface="Verdana"/>
              <a:ea typeface="Verdana"/>
              <a:cs typeface="Verdana"/>
              <a:sym typeface="Verdana"/>
            </a:endParaRPr>
          </a:p>
          <a:p>
            <a:pPr lvl="0">
              <a:buClr>
                <a:srgbClr val="000000"/>
              </a:buClr>
              <a:buSzPct val="100000"/>
              <a:buFont typeface="Arial"/>
              <a:buChar char="•"/>
            </a:pPr>
            <a:endParaRPr b="1" sz="2400">
              <a:latin typeface="Verdana"/>
              <a:ea typeface="Verdana"/>
              <a:cs typeface="Verdana"/>
              <a:sym typeface="Verdana"/>
            </a:endParaRPr>
          </a:p>
          <a:p>
            <a:pPr lvl="0">
              <a:buClr>
                <a:srgbClr val="000000"/>
              </a:buClr>
              <a:buSzPct val="100000"/>
              <a:buFont typeface="Arial"/>
              <a:buChar char="•"/>
            </a:pPr>
            <a:r>
              <a:rPr b="1" sz="2400">
                <a:latin typeface="Verdana"/>
                <a:ea typeface="Verdana"/>
                <a:cs typeface="Verdana"/>
                <a:sym typeface="Verdana"/>
              </a:rPr>
              <a:t>Put a triangle around other difficult or confusing words. </a:t>
            </a:r>
            <a:endParaRPr b="1" sz="2400">
              <a:latin typeface="Verdana"/>
              <a:ea typeface="Verdana"/>
              <a:cs typeface="Verdana"/>
              <a:sym typeface="Verdana"/>
            </a:endParaRPr>
          </a:p>
          <a:p>
            <a:pPr lvl="0"/>
            <a:endParaRPr b="1" sz="2400">
              <a:latin typeface="Verdana"/>
              <a:ea typeface="Verdana"/>
              <a:cs typeface="Verdana"/>
              <a:sym typeface="Verdana"/>
            </a:endParaRPr>
          </a:p>
          <a:p>
            <a:pPr lvl="0">
              <a:buClr>
                <a:srgbClr val="000000"/>
              </a:buClr>
              <a:buSzPct val="100000"/>
              <a:buFont typeface="Arial"/>
              <a:buChar char="•"/>
            </a:pPr>
            <a:r>
              <a:rPr b="1" sz="2400">
                <a:latin typeface="Verdana"/>
                <a:ea typeface="Verdana"/>
                <a:cs typeface="Verdana"/>
                <a:sym typeface="Verdana"/>
              </a:rPr>
              <a:t>These words are up to the individual student to choose and there is no right or wrong answer.</a:t>
            </a:r>
            <a:endParaRPr b="1" sz="2400">
              <a:latin typeface="Verdana"/>
              <a:ea typeface="Verdana"/>
              <a:cs typeface="Verdana"/>
              <a:sym typeface="Verdana"/>
            </a:endParaRPr>
          </a:p>
          <a:p>
            <a:pPr lvl="0"/>
            <a:r>
              <a:rPr b="1" sz="2400">
                <a:latin typeface="Verdana"/>
                <a:ea typeface="Verdana"/>
                <a:cs typeface="Verdana"/>
                <a:sym typeface="Verdana"/>
              </a:rPr>
              <a:t> </a:t>
            </a:r>
            <a:endParaRPr b="1" sz="2400">
              <a:latin typeface="Verdana"/>
              <a:ea typeface="Verdana"/>
              <a:cs typeface="Verdana"/>
              <a:sym typeface="Verdana"/>
            </a:endParaRPr>
          </a:p>
          <a:p>
            <a:pPr lvl="0">
              <a:buClr>
                <a:srgbClr val="000000"/>
              </a:buClr>
              <a:buSzPct val="100000"/>
              <a:buFont typeface="Arial"/>
              <a:buChar char="•"/>
            </a:pPr>
            <a:r>
              <a:rPr b="1" sz="2400">
                <a:latin typeface="Verdana"/>
                <a:ea typeface="Verdana"/>
                <a:cs typeface="Verdana"/>
                <a:sym typeface="Verdana"/>
              </a:rPr>
              <a:t>Triangle as many words as necessary. </a:t>
            </a:r>
          </a:p>
        </p:txBody>
      </p:sp>
      <p:sp>
        <p:nvSpPr>
          <p:cNvPr id="218" name="Shape 218"/>
          <p:cNvSpPr/>
          <p:nvPr/>
        </p:nvSpPr>
        <p:spPr>
          <a:xfrm>
            <a:off x="1752600" y="1447800"/>
            <a:ext cx="1600200" cy="685800"/>
          </a:xfrm>
          <a:prstGeom prst="triangle">
            <a:avLst/>
          </a:prstGeom>
          <a:ln w="15875">
            <a:solidFill>
              <a:srgbClr val="FF0000"/>
            </a:solidFill>
            <a:round/>
          </a:ln>
        </p:spPr>
        <p:txBody>
          <a:bodyPr lIns="0" tIns="0" rIns="0" bIns="0" anchor="ctr"/>
          <a:lstStyle/>
          <a:p>
            <a:pPr lvl="0" algn="ctr">
              <a:defRPr>
                <a:solidFill>
                  <a:srgbClr val="FFFFFF"/>
                </a:solidFill>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7">
                                            <p:txEl>
                                              <p:pRg st="7" end="7"/>
                                            </p:txEl>
                                          </p:spTgt>
                                        </p:tgtEl>
                                        <p:attrNameLst>
                                          <p:attrName>style.visibility</p:attrName>
                                        </p:attrNameLst>
                                      </p:cBhvr>
                                      <p:to>
                                        <p:strVal val="visible"/>
                                      </p:to>
                                    </p:set>
                                    <p:anim calcmode="lin" valueType="num">
                                      <p:cBhvr>
                                        <p:cTn id="7" dur="500" fill="hold"/>
                                        <p:tgtEl>
                                          <p:spTgt spid="217">
                                            <p:txEl>
                                              <p:pRg st="7" end="7"/>
                                            </p:txEl>
                                          </p:spTgt>
                                        </p:tgtEl>
                                        <p:attrNameLst>
                                          <p:attrName>ppt_x</p:attrName>
                                        </p:attrNameLst>
                                      </p:cBhvr>
                                      <p:tavLst>
                                        <p:tav tm="0">
                                          <p:val>
                                            <p:strVal val="#ppt_x"/>
                                          </p:val>
                                        </p:tav>
                                        <p:tav tm="100000">
                                          <p:val>
                                            <p:strVal val="#ppt_x"/>
                                          </p:val>
                                        </p:tav>
                                      </p:tavLst>
                                    </p:anim>
                                    <p:anim calcmode="lin" valueType="num">
                                      <p:cBhvr>
                                        <p:cTn id="8" dur="500" fill="hold"/>
                                        <p:tgtEl>
                                          <p:spTgt spid="217">
                                            <p:txEl>
                                              <p:pRg st="7" end="7"/>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217">
                                            <p:txEl>
                                              <p:pRg st="8" end="8"/>
                                            </p:txEl>
                                          </p:spTgt>
                                        </p:tgtEl>
                                        <p:attrNameLst>
                                          <p:attrName>style.visibility</p:attrName>
                                        </p:attrNameLst>
                                      </p:cBhvr>
                                      <p:to>
                                        <p:strVal val="visible"/>
                                      </p:to>
                                    </p:set>
                                    <p:anim calcmode="lin" valueType="num">
                                      <p:cBhvr>
                                        <p:cTn id="12" dur="500" fill="hold"/>
                                        <p:tgtEl>
                                          <p:spTgt spid="217">
                                            <p:txEl>
                                              <p:pRg st="8" end="8"/>
                                            </p:txEl>
                                          </p:spTgt>
                                        </p:tgtEl>
                                        <p:attrNameLst>
                                          <p:attrName>ppt_x</p:attrName>
                                        </p:attrNameLst>
                                      </p:cBhvr>
                                      <p:tavLst>
                                        <p:tav tm="0">
                                          <p:val>
                                            <p:strVal val="#ppt_x"/>
                                          </p:val>
                                        </p:tav>
                                        <p:tav tm="100000">
                                          <p:val>
                                            <p:strVal val="#ppt_x"/>
                                          </p:val>
                                        </p:tav>
                                      </p:tavLst>
                                    </p:anim>
                                    <p:anim calcmode="lin" valueType="num">
                                      <p:cBhvr>
                                        <p:cTn id="13" dur="500" fill="hold"/>
                                        <p:tgtEl>
                                          <p:spTgt spid="2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17">
                                            <p:txEl>
                                              <p:pRg st="9" end="9"/>
                                            </p:txEl>
                                          </p:spTgt>
                                        </p:tgtEl>
                                        <p:attrNameLst>
                                          <p:attrName>style.visibility</p:attrName>
                                        </p:attrNameLst>
                                      </p:cBhvr>
                                      <p:to>
                                        <p:strVal val="visible"/>
                                      </p:to>
                                    </p:set>
                                    <p:anim calcmode="lin" valueType="num">
                                      <p:cBhvr>
                                        <p:cTn id="18" dur="500" fill="hold"/>
                                        <p:tgtEl>
                                          <p:spTgt spid="217">
                                            <p:txEl>
                                              <p:pRg st="9" end="9"/>
                                            </p:txEl>
                                          </p:spTgt>
                                        </p:tgtEl>
                                        <p:attrNameLst>
                                          <p:attrName>ppt_x</p:attrName>
                                        </p:attrNameLst>
                                      </p:cBhvr>
                                      <p:tavLst>
                                        <p:tav tm="0">
                                          <p:val>
                                            <p:strVal val="#ppt_x"/>
                                          </p:val>
                                        </p:tav>
                                        <p:tav tm="100000">
                                          <p:val>
                                            <p:strVal val="#ppt_x"/>
                                          </p:val>
                                        </p:tav>
                                      </p:tavLst>
                                    </p:anim>
                                    <p:anim calcmode="lin" valueType="num">
                                      <p:cBhvr>
                                        <p:cTn id="19" dur="500" fill="hold"/>
                                        <p:tgtEl>
                                          <p:spTgt spid="217">
                                            <p:txEl>
                                              <p:pRg st="9" end="9"/>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nodeType="afterEffect" presetClass="entr" presetSubtype="4" presetID="2" grpId="1" fill="hold">
                                  <p:stCondLst>
                                    <p:cond delay="0"/>
                                  </p:stCondLst>
                                  <p:iterate type="el" backwards="0">
                                    <p:tmAbs val="0"/>
                                  </p:iterate>
                                  <p:childTnLst>
                                    <p:set>
                                      <p:cBhvr>
                                        <p:cTn id="22" fill="hold"/>
                                        <p:tgtEl>
                                          <p:spTgt spid="217">
                                            <p:txEl>
                                              <p:pRg st="10" end="10"/>
                                            </p:txEl>
                                          </p:spTgt>
                                        </p:tgtEl>
                                        <p:attrNameLst>
                                          <p:attrName>style.visibility</p:attrName>
                                        </p:attrNameLst>
                                      </p:cBhvr>
                                      <p:to>
                                        <p:strVal val="visible"/>
                                      </p:to>
                                    </p:set>
                                    <p:anim calcmode="lin" valueType="num">
                                      <p:cBhvr>
                                        <p:cTn id="23" dur="500" fill="hold"/>
                                        <p:tgtEl>
                                          <p:spTgt spid="217">
                                            <p:txEl>
                                              <p:pRg st="10" end="10"/>
                                            </p:txEl>
                                          </p:spTgt>
                                        </p:tgtEl>
                                        <p:attrNameLst>
                                          <p:attrName>ppt_x</p:attrName>
                                        </p:attrNameLst>
                                      </p:cBhvr>
                                      <p:tavLst>
                                        <p:tav tm="0">
                                          <p:val>
                                            <p:strVal val="#ppt_x"/>
                                          </p:val>
                                        </p:tav>
                                        <p:tav tm="100000">
                                          <p:val>
                                            <p:strVal val="#ppt_x"/>
                                          </p:val>
                                        </p:tav>
                                      </p:tavLst>
                                    </p:anim>
                                    <p:anim calcmode="lin" valueType="num">
                                      <p:cBhvr>
                                        <p:cTn id="24" dur="500" fill="hold"/>
                                        <p:tgtEl>
                                          <p:spTgt spid="21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17">
                                            <p:txEl>
                                              <p:pRg st="11" end="11"/>
                                            </p:txEl>
                                          </p:spTgt>
                                        </p:tgtEl>
                                        <p:attrNameLst>
                                          <p:attrName>style.visibility</p:attrName>
                                        </p:attrNameLst>
                                      </p:cBhvr>
                                      <p:to>
                                        <p:strVal val="visible"/>
                                      </p:to>
                                    </p:set>
                                    <p:anim calcmode="lin" valueType="num">
                                      <p:cBhvr>
                                        <p:cTn id="29" dur="500" fill="hold"/>
                                        <p:tgtEl>
                                          <p:spTgt spid="217">
                                            <p:txEl>
                                              <p:pRg st="11" end="11"/>
                                            </p:txEl>
                                          </p:spTgt>
                                        </p:tgtEl>
                                        <p:attrNameLst>
                                          <p:attrName>ppt_x</p:attrName>
                                        </p:attrNameLst>
                                      </p:cBhvr>
                                      <p:tavLst>
                                        <p:tav tm="0">
                                          <p:val>
                                            <p:strVal val="#ppt_x"/>
                                          </p:val>
                                        </p:tav>
                                        <p:tav tm="100000">
                                          <p:val>
                                            <p:strVal val="#ppt_x"/>
                                          </p:val>
                                        </p:tav>
                                      </p:tavLst>
                                    </p:anim>
                                    <p:anim calcmode="lin" valueType="num">
                                      <p:cBhvr>
                                        <p:cTn id="30" dur="500" fill="hold"/>
                                        <p:tgtEl>
                                          <p:spTgt spid="2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609600" y="1066800"/>
            <a:ext cx="7848600" cy="4295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b="1" sz="1600">
              <a:latin typeface="Verdana"/>
              <a:ea typeface="Verdana"/>
              <a:cs typeface="Verdana"/>
              <a:sym typeface="Verdana"/>
            </a:endParaRPr>
          </a:p>
          <a:p>
            <a:pPr lvl="0"/>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Use a double-underline for main ideas (claims) or important facts—The main idea is the most important concept from a particular section of a text. </a:t>
            </a:r>
            <a:endParaRPr b="1" sz="2000">
              <a:latin typeface="Verdana"/>
              <a:ea typeface="Verdana"/>
              <a:cs typeface="Verdana"/>
              <a:sym typeface="Verdana"/>
            </a:endParaRPr>
          </a:p>
          <a:p>
            <a:pPr lvl="0"/>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It may be a single sentence, part of a sentence, or a combination of two or more sentences. </a:t>
            </a:r>
            <a:endParaRPr b="1" sz="2000">
              <a:latin typeface="Verdana"/>
              <a:ea typeface="Verdana"/>
              <a:cs typeface="Verdana"/>
              <a:sym typeface="Verdana"/>
            </a:endParaRPr>
          </a:p>
          <a:p>
            <a:pPr lvl="0"/>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The main idea will tell you what the rest of the paragraph or section is about. </a:t>
            </a:r>
            <a:endParaRPr b="1" sz="2000">
              <a:latin typeface="Verdana"/>
              <a:ea typeface="Verdana"/>
              <a:cs typeface="Verdana"/>
              <a:sym typeface="Verdana"/>
            </a:endParaRPr>
          </a:p>
          <a:p>
            <a:pPr lvl="0"/>
            <a:endParaRPr b="1" sz="2000">
              <a:latin typeface="Verdana"/>
              <a:ea typeface="Verdana"/>
              <a:cs typeface="Verdana"/>
              <a:sym typeface="Verdana"/>
            </a:endParaRPr>
          </a:p>
          <a:p>
            <a:pPr lvl="0">
              <a:buClr>
                <a:srgbClr val="000000"/>
              </a:buClr>
              <a:buSzPct val="100000"/>
              <a:buFont typeface="Arial"/>
              <a:buChar char="•"/>
            </a:pPr>
            <a:r>
              <a:rPr b="1" sz="2000">
                <a:latin typeface="Verdana"/>
                <a:ea typeface="Verdana"/>
                <a:cs typeface="Verdana"/>
                <a:sym typeface="Verdana"/>
              </a:rPr>
              <a:t>The main ideas may often relate to headings and subheadings that have been circled.</a:t>
            </a:r>
          </a:p>
        </p:txBody>
      </p:sp>
      <p:sp>
        <p:nvSpPr>
          <p:cNvPr id="223" name="Shape 223"/>
          <p:cNvSpPr/>
          <p:nvPr/>
        </p:nvSpPr>
        <p:spPr>
          <a:xfrm flipV="1">
            <a:off x="2057400" y="1904999"/>
            <a:ext cx="4419601" cy="76201"/>
          </a:xfrm>
          <a:prstGeom prst="line">
            <a:avLst/>
          </a:prstGeom>
          <a:ln>
            <a:solidFill>
              <a:srgbClr val="FF0000"/>
            </a:solidFill>
            <a:round/>
          </a:ln>
        </p:spPr>
        <p:txBody>
          <a:bodyPr lIns="0" tIns="0" rIns="0" bIns="0"/>
          <a:lstStyle/>
          <a:p>
            <a:pPr lvl="0" defTabSz="457200">
              <a:defRPr sz="1200">
                <a:latin typeface="+mj-lt"/>
                <a:ea typeface="+mj-ea"/>
                <a:cs typeface="+mj-cs"/>
                <a:sym typeface="Helvetica"/>
              </a:defRPr>
            </a:pPr>
          </a:p>
        </p:txBody>
      </p:sp>
      <p:sp>
        <p:nvSpPr>
          <p:cNvPr id="224" name="Shape 224"/>
          <p:cNvSpPr/>
          <p:nvPr/>
        </p:nvSpPr>
        <p:spPr>
          <a:xfrm>
            <a:off x="2209800" y="1981200"/>
            <a:ext cx="4191001" cy="0"/>
          </a:xfrm>
          <a:prstGeom prst="line">
            <a:avLst/>
          </a:prstGeom>
          <a:ln>
            <a:solidFill>
              <a:srgbClr val="FF0000"/>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22">
                                            <p:txEl>
                                              <p:pRg st="2" end="2"/>
                                            </p:txEl>
                                          </p:spTgt>
                                        </p:tgtEl>
                                        <p:attrNameLst>
                                          <p:attrName>style.visibility</p:attrName>
                                        </p:attrNameLst>
                                      </p:cBhvr>
                                      <p:to>
                                        <p:strVal val="visible"/>
                                      </p:to>
                                    </p:set>
                                    <p:anim calcmode="lin" valueType="num">
                                      <p:cBhvr>
                                        <p:cTn id="7" dur="500" fill="hold"/>
                                        <p:tgtEl>
                                          <p:spTgt spid="222">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2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222">
                                            <p:txEl>
                                              <p:pRg st="3" end="3"/>
                                            </p:txEl>
                                          </p:spTgt>
                                        </p:tgtEl>
                                        <p:attrNameLst>
                                          <p:attrName>style.visibility</p:attrName>
                                        </p:attrNameLst>
                                      </p:cBhvr>
                                      <p:to>
                                        <p:strVal val="visible"/>
                                      </p:to>
                                    </p:set>
                                    <p:anim calcmode="lin" valueType="num">
                                      <p:cBhvr>
                                        <p:cTn id="12" dur="500" fill="hold"/>
                                        <p:tgtEl>
                                          <p:spTgt spid="222">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22">
                                            <p:txEl>
                                              <p:pRg st="4" end="4"/>
                                            </p:txEl>
                                          </p:spTgt>
                                        </p:tgtEl>
                                        <p:attrNameLst>
                                          <p:attrName>style.visibility</p:attrName>
                                        </p:attrNameLst>
                                      </p:cBhvr>
                                      <p:to>
                                        <p:strVal val="visible"/>
                                      </p:to>
                                    </p:set>
                                    <p:anim calcmode="lin" valueType="num">
                                      <p:cBhvr>
                                        <p:cTn id="18" dur="500" fill="hold"/>
                                        <p:tgtEl>
                                          <p:spTgt spid="222">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222">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nodeType="afterEffect" presetClass="entr" presetSubtype="4" presetID="2" grpId="1" fill="hold">
                                  <p:stCondLst>
                                    <p:cond delay="0"/>
                                  </p:stCondLst>
                                  <p:iterate type="el" backwards="0">
                                    <p:tmAbs val="0"/>
                                  </p:iterate>
                                  <p:childTnLst>
                                    <p:set>
                                      <p:cBhvr>
                                        <p:cTn id="22" fill="hold"/>
                                        <p:tgtEl>
                                          <p:spTgt spid="222">
                                            <p:txEl>
                                              <p:pRg st="5" end="5"/>
                                            </p:txEl>
                                          </p:spTgt>
                                        </p:tgtEl>
                                        <p:attrNameLst>
                                          <p:attrName>style.visibility</p:attrName>
                                        </p:attrNameLst>
                                      </p:cBhvr>
                                      <p:to>
                                        <p:strVal val="visible"/>
                                      </p:to>
                                    </p:set>
                                    <p:anim calcmode="lin" valueType="num">
                                      <p:cBhvr>
                                        <p:cTn id="23" dur="500" fill="hold"/>
                                        <p:tgtEl>
                                          <p:spTgt spid="222">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22">
                                            <p:txEl>
                                              <p:pRg st="6" end="6"/>
                                            </p:txEl>
                                          </p:spTgt>
                                        </p:tgtEl>
                                        <p:attrNameLst>
                                          <p:attrName>style.visibility</p:attrName>
                                        </p:attrNameLst>
                                      </p:cBhvr>
                                      <p:to>
                                        <p:strVal val="visible"/>
                                      </p:to>
                                    </p:set>
                                    <p:anim calcmode="lin" valueType="num">
                                      <p:cBhvr>
                                        <p:cTn id="29" dur="500" fill="hold"/>
                                        <p:tgtEl>
                                          <p:spTgt spid="222">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222">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nodeType="afterEffect" presetClass="entr" presetSubtype="4" presetID="2" grpId="1" fill="hold">
                                  <p:stCondLst>
                                    <p:cond delay="0"/>
                                  </p:stCondLst>
                                  <p:iterate type="el" backwards="0">
                                    <p:tmAbs val="0"/>
                                  </p:iterate>
                                  <p:childTnLst>
                                    <p:set>
                                      <p:cBhvr>
                                        <p:cTn id="33" fill="hold"/>
                                        <p:tgtEl>
                                          <p:spTgt spid="222">
                                            <p:txEl>
                                              <p:pRg st="7" end="7"/>
                                            </p:txEl>
                                          </p:spTgt>
                                        </p:tgtEl>
                                        <p:attrNameLst>
                                          <p:attrName>style.visibility</p:attrName>
                                        </p:attrNameLst>
                                      </p:cBhvr>
                                      <p:to>
                                        <p:strVal val="visible"/>
                                      </p:to>
                                    </p:set>
                                    <p:anim calcmode="lin" valueType="num">
                                      <p:cBhvr>
                                        <p:cTn id="34" dur="500" fill="hold"/>
                                        <p:tgtEl>
                                          <p:spTgt spid="222">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2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1" fill="hold">
                                  <p:stCondLst>
                                    <p:cond delay="0"/>
                                  </p:stCondLst>
                                  <p:iterate type="el" backwards="0">
                                    <p:tmAbs val="0"/>
                                  </p:iterate>
                                  <p:childTnLst>
                                    <p:set>
                                      <p:cBhvr>
                                        <p:cTn id="39" fill="hold"/>
                                        <p:tgtEl>
                                          <p:spTgt spid="222">
                                            <p:txEl>
                                              <p:pRg st="8" end="8"/>
                                            </p:txEl>
                                          </p:spTgt>
                                        </p:tgtEl>
                                        <p:attrNameLst>
                                          <p:attrName>style.visibility</p:attrName>
                                        </p:attrNameLst>
                                      </p:cBhvr>
                                      <p:to>
                                        <p:strVal val="visible"/>
                                      </p:to>
                                    </p:set>
                                    <p:anim calcmode="lin" valueType="num">
                                      <p:cBhvr>
                                        <p:cTn id="40" dur="500" fill="hold"/>
                                        <p:tgtEl>
                                          <p:spTgt spid="222">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2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a:off x="608012" y="482600"/>
            <a:ext cx="8089901" cy="4625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01637" indent="-401637">
              <a:buClr>
                <a:srgbClr val="000000"/>
              </a:buClr>
              <a:buSzPct val="100000"/>
              <a:buFont typeface="Arial"/>
              <a:buChar char="•"/>
            </a:pPr>
            <a:endParaRPr sz="1200">
              <a:latin typeface="Verdana"/>
              <a:ea typeface="Verdana"/>
              <a:cs typeface="Verdana"/>
              <a:sym typeface="Verdana"/>
            </a:endParaRPr>
          </a:p>
          <a:p>
            <a:pPr lvl="0" marL="401637" indent="-401637">
              <a:buClr>
                <a:srgbClr val="000000"/>
              </a:buClr>
              <a:buSzPct val="100000"/>
              <a:buFont typeface="Arial"/>
              <a:buChar char="•"/>
            </a:pPr>
            <a:endParaRPr sz="1200">
              <a:latin typeface="Verdana"/>
              <a:ea typeface="Verdana"/>
              <a:cs typeface="Verdana"/>
              <a:sym typeface="Verdana"/>
            </a:endParaRPr>
          </a:p>
          <a:p>
            <a:pPr lvl="0" marL="401637" indent="-401637">
              <a:buClr>
                <a:srgbClr val="000000"/>
              </a:buClr>
              <a:buSzPct val="100000"/>
              <a:buFont typeface="Arial"/>
              <a:buChar char="•"/>
            </a:pPr>
            <a:endParaRPr sz="1200">
              <a:latin typeface="Verdana"/>
              <a:ea typeface="Verdana"/>
              <a:cs typeface="Verdana"/>
              <a:sym typeface="Verdana"/>
            </a:endParaRPr>
          </a:p>
          <a:p>
            <a:pPr lvl="0" marL="714022" indent="-714022">
              <a:buClr>
                <a:srgbClr val="000000"/>
              </a:buClr>
              <a:buSzPct val="100000"/>
              <a:buFont typeface="Arial"/>
              <a:buChar char="•"/>
            </a:pPr>
            <a:r>
              <a:rPr b="1" sz="3200">
                <a:latin typeface="Verdana"/>
                <a:ea typeface="Verdana"/>
                <a:cs typeface="Verdana"/>
                <a:sym typeface="Verdana"/>
              </a:rPr>
              <a:t>Use a single-underline for supporting ideas (evidence)—Supporting ideas should be single-underlined. </a:t>
            </a:r>
            <a:endParaRPr b="1" sz="3200">
              <a:latin typeface="Verdana"/>
              <a:ea typeface="Verdana"/>
              <a:cs typeface="Verdana"/>
              <a:sym typeface="Verdana"/>
            </a:endParaRPr>
          </a:p>
          <a:p>
            <a:pPr lvl="0" marL="401637" indent="-401637">
              <a:buClr>
                <a:srgbClr val="000000"/>
              </a:buClr>
              <a:buSzPct val="100000"/>
              <a:buFont typeface="Arial"/>
              <a:buChar char="•"/>
            </a:pPr>
            <a:endParaRPr b="1" sz="3200">
              <a:latin typeface="Verdana"/>
              <a:ea typeface="Verdana"/>
              <a:cs typeface="Verdana"/>
              <a:sym typeface="Verdana"/>
            </a:endParaRPr>
          </a:p>
          <a:p>
            <a:pPr lvl="0" marL="714022" indent="-714022">
              <a:buClr>
                <a:srgbClr val="000000"/>
              </a:buClr>
              <a:buSzPct val="100000"/>
              <a:buFont typeface="Arial"/>
              <a:buChar char="•"/>
            </a:pPr>
            <a:r>
              <a:rPr b="1" sz="3200">
                <a:latin typeface="Verdana"/>
                <a:ea typeface="Verdana"/>
                <a:cs typeface="Verdana"/>
                <a:sym typeface="Verdana"/>
              </a:rPr>
              <a:t>Supporting ideas back up the main idea and provide more information about the main idea.</a:t>
            </a:r>
          </a:p>
        </p:txBody>
      </p:sp>
      <p:sp>
        <p:nvSpPr>
          <p:cNvPr id="229" name="Shape 229"/>
          <p:cNvSpPr/>
          <p:nvPr/>
        </p:nvSpPr>
        <p:spPr>
          <a:xfrm>
            <a:off x="2590800" y="1600200"/>
            <a:ext cx="4343400" cy="0"/>
          </a:xfrm>
          <a:prstGeom prst="line">
            <a:avLst/>
          </a:prstGeom>
          <a:ln>
            <a:solidFill>
              <a:srgbClr val="FF0000"/>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3" name="Shape 233"/>
          <p:cNvSpPr/>
          <p:nvPr/>
        </p:nvSpPr>
        <p:spPr>
          <a:xfrm>
            <a:off x="762000" y="1295400"/>
            <a:ext cx="7399338" cy="3634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39712" indent="-239712">
              <a:spcBef>
                <a:spcPts val="300"/>
              </a:spcBef>
              <a:tabLst>
                <a:tab pos="317500" algn="l"/>
              </a:tabLst>
            </a:pPr>
            <a:endParaRPr b="1">
              <a:latin typeface="Verdana"/>
              <a:ea typeface="Verdana"/>
              <a:cs typeface="Verdana"/>
              <a:sym typeface="Verdana"/>
            </a:endParaRPr>
          </a:p>
          <a:p>
            <a:pPr lvl="0" marL="239712" indent="-239712">
              <a:spcBef>
                <a:spcPts val="300"/>
              </a:spcBef>
              <a:buClr>
                <a:srgbClr val="000000"/>
              </a:buClr>
              <a:buSzPct val="100000"/>
              <a:buFont typeface="Arial"/>
              <a:buChar char="•"/>
              <a:tabLst>
                <a:tab pos="317500" algn="l"/>
              </a:tabLst>
            </a:pPr>
            <a:r>
              <a:rPr b="1">
                <a:latin typeface="Verdana"/>
                <a:ea typeface="Verdana"/>
                <a:cs typeface="Verdana"/>
                <a:sym typeface="Verdana"/>
              </a:rPr>
              <a:t>Draw an arrow next to procedural words—A procedural word is any word that gives direction and asks the reader to complete a task (e.g., write, measure, pour, draw, create). </a:t>
            </a:r>
            <a:endParaRPr b="1">
              <a:latin typeface="Verdana"/>
              <a:ea typeface="Verdana"/>
              <a:cs typeface="Verdana"/>
              <a:sym typeface="Verdana"/>
            </a:endParaRPr>
          </a:p>
          <a:p>
            <a:pPr lvl="0" marL="239712" indent="-239712">
              <a:spcBef>
                <a:spcPts val="300"/>
              </a:spcBef>
              <a:buClr>
                <a:srgbClr val="000000"/>
              </a:buClr>
              <a:buSzPct val="100000"/>
              <a:buFont typeface="Arial"/>
              <a:buChar char="•"/>
              <a:tabLst>
                <a:tab pos="317500" algn="l"/>
              </a:tabLst>
            </a:pPr>
            <a:endParaRPr b="1">
              <a:latin typeface="Verdana"/>
              <a:ea typeface="Verdana"/>
              <a:cs typeface="Verdana"/>
              <a:sym typeface="Verdana"/>
            </a:endParaRPr>
          </a:p>
          <a:p>
            <a:pPr lvl="0" marL="239712" indent="-239712">
              <a:spcBef>
                <a:spcPts val="300"/>
              </a:spcBef>
              <a:buClr>
                <a:srgbClr val="000000"/>
              </a:buClr>
              <a:buSzPct val="100000"/>
              <a:buFont typeface="Arial"/>
              <a:buChar char="•"/>
              <a:tabLst>
                <a:tab pos="317500" algn="l"/>
              </a:tabLst>
            </a:pPr>
            <a:r>
              <a:rPr b="1">
                <a:latin typeface="Verdana"/>
                <a:ea typeface="Verdana"/>
                <a:cs typeface="Verdana"/>
                <a:sym typeface="Verdana"/>
              </a:rPr>
              <a:t>Procedural words are typically found within laboratory or activity instructions.</a:t>
            </a:r>
            <a:endParaRPr b="1">
              <a:latin typeface="Verdana"/>
              <a:ea typeface="Verdana"/>
              <a:cs typeface="Verdana"/>
              <a:sym typeface="Verdana"/>
            </a:endParaRPr>
          </a:p>
          <a:p>
            <a:pPr lvl="0" marL="239712" indent="-239712">
              <a:spcBef>
                <a:spcPts val="300"/>
              </a:spcBef>
              <a:tabLst>
                <a:tab pos="317500" algn="l"/>
              </a:tabLst>
            </a:pPr>
            <a:endParaRPr b="1">
              <a:latin typeface="Verdana"/>
              <a:ea typeface="Verdana"/>
              <a:cs typeface="Verdana"/>
              <a:sym typeface="Verdana"/>
            </a:endParaRPr>
          </a:p>
          <a:p>
            <a:pPr lvl="0" marL="239712" indent="-239712">
              <a:spcBef>
                <a:spcPts val="300"/>
              </a:spcBef>
              <a:buClr>
                <a:srgbClr val="000000"/>
              </a:buClr>
              <a:buSzPct val="100000"/>
              <a:buFont typeface="Arial"/>
              <a:buChar char="•"/>
              <a:tabLst>
                <a:tab pos="317500" algn="l"/>
              </a:tabLst>
            </a:pPr>
            <a:r>
              <a:rPr b="1">
                <a:latin typeface="Verdana"/>
                <a:ea typeface="Verdana"/>
                <a:cs typeface="Verdana"/>
                <a:sym typeface="Verdana"/>
              </a:rPr>
              <a:t> By pointing out procedural words, students will know when they need to do something. An arrow should be drawn next to or above any of these words.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33">
                                            <p:txEl>
                                              <p:pRg st="1" end="1"/>
                                            </p:txEl>
                                          </p:spTgt>
                                        </p:tgtEl>
                                        <p:attrNameLst>
                                          <p:attrName>style.visibility</p:attrName>
                                        </p:attrNameLst>
                                      </p:cBhvr>
                                      <p:to>
                                        <p:strVal val="visible"/>
                                      </p:to>
                                    </p:set>
                                    <p:anim calcmode="lin" valueType="num">
                                      <p:cBhvr>
                                        <p:cTn id="7" dur="500" fill="hold"/>
                                        <p:tgtEl>
                                          <p:spTgt spid="23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233">
                                            <p:txEl>
                                              <p:pRg st="2" end="2"/>
                                            </p:txEl>
                                          </p:spTgt>
                                        </p:tgtEl>
                                        <p:attrNameLst>
                                          <p:attrName>style.visibility</p:attrName>
                                        </p:attrNameLst>
                                      </p:cBhvr>
                                      <p:to>
                                        <p:strVal val="visible"/>
                                      </p:to>
                                    </p:set>
                                    <p:anim calcmode="lin" valueType="num">
                                      <p:cBhvr>
                                        <p:cTn id="12" dur="500" fill="hold"/>
                                        <p:tgtEl>
                                          <p:spTgt spid="233">
                                            <p:txEl>
                                              <p:pRg st="2" end="2"/>
                                            </p:txEl>
                                          </p:spTgt>
                                        </p:tgtEl>
                                        <p:attrNameLst>
                                          <p:attrName>ppt_x</p:attrName>
                                        </p:attrNameLst>
                                      </p:cBhvr>
                                      <p:tavLst>
                                        <p:tav tm="0">
                                          <p:val>
                                            <p:strVal val="#ppt_x"/>
                                          </p:val>
                                        </p:tav>
                                        <p:tav tm="100000">
                                          <p:val>
                                            <p:strVal val="#ppt_x"/>
                                          </p:val>
                                        </p:tav>
                                      </p:tavLst>
                                    </p:anim>
                                    <p:anim calcmode="lin" valueType="num">
                                      <p:cBhvr>
                                        <p:cTn id="13" dur="5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33">
                                            <p:txEl>
                                              <p:pRg st="3" end="3"/>
                                            </p:txEl>
                                          </p:spTgt>
                                        </p:tgtEl>
                                        <p:attrNameLst>
                                          <p:attrName>style.visibility</p:attrName>
                                        </p:attrNameLst>
                                      </p:cBhvr>
                                      <p:to>
                                        <p:strVal val="visible"/>
                                      </p:to>
                                    </p:set>
                                    <p:anim calcmode="lin" valueType="num">
                                      <p:cBhvr>
                                        <p:cTn id="18" dur="500" fill="hold"/>
                                        <p:tgtEl>
                                          <p:spTgt spid="23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23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nodeType="afterEffect" presetClass="entr" presetSubtype="4" presetID="2" grpId="1" fill="hold">
                                  <p:stCondLst>
                                    <p:cond delay="0"/>
                                  </p:stCondLst>
                                  <p:iterate type="el" backwards="0">
                                    <p:tmAbs val="0"/>
                                  </p:iterate>
                                  <p:childTnLst>
                                    <p:set>
                                      <p:cBhvr>
                                        <p:cTn id="22" fill="hold"/>
                                        <p:tgtEl>
                                          <p:spTgt spid="233">
                                            <p:txEl>
                                              <p:pRg st="4" end="4"/>
                                            </p:txEl>
                                          </p:spTgt>
                                        </p:tgtEl>
                                        <p:attrNameLst>
                                          <p:attrName>style.visibility</p:attrName>
                                        </p:attrNameLst>
                                      </p:cBhvr>
                                      <p:to>
                                        <p:strVal val="visible"/>
                                      </p:to>
                                    </p:set>
                                    <p:anim calcmode="lin" valueType="num">
                                      <p:cBhvr>
                                        <p:cTn id="23" dur="500" fill="hold"/>
                                        <p:tgtEl>
                                          <p:spTgt spid="23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2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33">
                                            <p:txEl>
                                              <p:pRg st="5" end="5"/>
                                            </p:txEl>
                                          </p:spTgt>
                                        </p:tgtEl>
                                        <p:attrNameLst>
                                          <p:attrName>style.visibility</p:attrName>
                                        </p:attrNameLst>
                                      </p:cBhvr>
                                      <p:to>
                                        <p:strVal val="visible"/>
                                      </p:to>
                                    </p:set>
                                    <p:anim calcmode="lin" valueType="num">
                                      <p:cBhvr>
                                        <p:cTn id="29" dur="500" fill="hold"/>
                                        <p:tgtEl>
                                          <p:spTgt spid="233">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23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3"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3A299"/>
      </a:accent1>
      <a:accent2>
        <a:srgbClr val="CF543F"/>
      </a:accent2>
      <a:accent3>
        <a:srgbClr val="8F8F8F"/>
      </a:accent3>
      <a:accent4>
        <a:srgbClr val="707070"/>
      </a:accent4>
      <a:accent5>
        <a:srgbClr val="C6CCC9"/>
      </a:accent5>
      <a:accent6>
        <a:srgbClr val="BC4C3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3A2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3A2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3A299"/>
      </a:accent1>
      <a:accent2>
        <a:srgbClr val="CF543F"/>
      </a:accent2>
      <a:accent3>
        <a:srgbClr val="8F8F8F"/>
      </a:accent3>
      <a:accent4>
        <a:srgbClr val="707070"/>
      </a:accent4>
      <a:accent5>
        <a:srgbClr val="C6CCC9"/>
      </a:accent5>
      <a:accent6>
        <a:srgbClr val="BC4C3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3A2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3A2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